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83" d="100"/>
          <a:sy n="83" d="100"/>
        </p:scale>
        <p:origin x="658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661795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[Sources]
- https://en.wikipedia.org/wiki/Semantic_search
[/Sources]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[Sources]
- https://sbert.net/
- https://huggingface.co/sentence-transformers/all-MiniLM-L6-v2
[/Sources]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[Sources]
- Streamlit docs: https://docs.streamlit.io/
- FastAPI docs: https://fastapi.tiangolo.com/
- Chroma docs: https://docs.trychroma.com/docs/overview/introduction
- Sentence Transformers docs: https://sbert.net/
- all-MiniLM-L6-v2 model card: https://huggingface.co/sentence-transformers/all-MiniLM-L6-v2
- Streamlit logo: https://seeklogo.com/images/S/streamlit-logo-B405F7E2FC-seeklogo.com.png
- FastAPI logo: https://seeklogo.com/images/F/fastapi-logo-A3EDAAABDB-seeklogo.com.png
- Chroma logo: https://ai.google.dev/static/site-assets/images/marketing/chroma.png
- Sentence-Transformers (SBERT) logo: https://huggingface.co/spaces/sentence-transformers/README/resolve/main/sbertLogo.png
[/Sources]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[Sources]
- Streamlit docs: https://docs.streamlit.io/
- FastAPI docs: https://fastapi.tiangolo.com/
- Chroma docs: https://docs.trychroma.com/docs/overview/introduction
- Sentence Transformers docs: https://sbert.net/
[/Sources]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[Sources]
- Chroma docs: https://docs.trychroma.com/docs/overview/introduction
- Sentence Transformers docs: https://sbert.net/
[/Sources]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[Sources]
- Chroma docs: https://docs.trychroma.com/docs/overview/introduction
- Cosine similarity definition: https://en.wikipedia.org/wiki/Cosine_similarity
[/Sources]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2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13" Type="http://schemas.openxmlformats.org/officeDocument/2006/relationships/image" Target="../media/image3.png"/><Relationship Id="rId3" Type="http://schemas.openxmlformats.org/officeDocument/2006/relationships/image" Target="../media/image5.png"/><Relationship Id="rId7" Type="http://schemas.openxmlformats.org/officeDocument/2006/relationships/image" Target="../media/image13.png"/><Relationship Id="rId12" Type="http://schemas.openxmlformats.org/officeDocument/2006/relationships/image" Target="../media/image18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sv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svg"/><Relationship Id="rId4" Type="http://schemas.openxmlformats.org/officeDocument/2006/relationships/image" Target="../media/image6.svg"/><Relationship Id="rId9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2.svg"/><Relationship Id="rId9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svg"/><Relationship Id="rId11" Type="http://schemas.openxmlformats.org/officeDocument/2006/relationships/image" Target="../media/image3.png"/><Relationship Id="rId5" Type="http://schemas.openxmlformats.org/officeDocument/2006/relationships/image" Target="../media/image13.png"/><Relationship Id="rId10" Type="http://schemas.openxmlformats.org/officeDocument/2006/relationships/image" Target="../media/image22.png"/><Relationship Id="rId4" Type="http://schemas.openxmlformats.org/officeDocument/2006/relationships/image" Target="../media/image6.svg"/><Relationship Id="rId9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13" Type="http://schemas.openxmlformats.org/officeDocument/2006/relationships/image" Target="../media/image3.png"/><Relationship Id="rId3" Type="http://schemas.openxmlformats.org/officeDocument/2006/relationships/image" Target="../media/image1.png"/><Relationship Id="rId7" Type="http://schemas.openxmlformats.org/officeDocument/2006/relationships/image" Target="../media/image23.png"/><Relationship Id="rId12" Type="http://schemas.openxmlformats.org/officeDocument/2006/relationships/image" Target="../media/image16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svg"/><Relationship Id="rId11" Type="http://schemas.openxmlformats.org/officeDocument/2006/relationships/image" Target="../media/image15.png"/><Relationship Id="rId5" Type="http://schemas.openxmlformats.org/officeDocument/2006/relationships/image" Target="../media/image11.png"/><Relationship Id="rId10" Type="http://schemas.openxmlformats.org/officeDocument/2006/relationships/image" Target="../media/image14.svg"/><Relationship Id="rId4" Type="http://schemas.openxmlformats.org/officeDocument/2006/relationships/image" Target="../media/image2.svg"/><Relationship Id="rId9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5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6.svg"/><Relationship Id="rId9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1695" cy="64008"/>
          </a:xfrm>
          <a:prstGeom prst="rect">
            <a:avLst/>
          </a:prstGeom>
          <a:solidFill>
            <a:srgbClr val="7C3AED">
              <a:alpha val="60000"/>
            </a:srgbClr>
          </a:solidFill>
          <a:ln w="12700">
            <a:solidFill>
              <a:srgbClr val="7C3AED">
                <a:alpha val="0"/>
              </a:srgbClr>
            </a:solidFill>
            <a:prstDash val="solid"/>
          </a:ln>
        </p:spPr>
        <p:txBody>
          <a:bodyPr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" name="Shape 1"/>
          <p:cNvSpPr/>
          <p:nvPr/>
        </p:nvSpPr>
        <p:spPr>
          <a:xfrm>
            <a:off x="0" y="50292"/>
            <a:ext cx="12191695" cy="27432"/>
          </a:xfrm>
          <a:prstGeom prst="rect">
            <a:avLst/>
          </a:prstGeom>
          <a:solidFill>
            <a:srgbClr val="3B82F6">
              <a:alpha val="45000"/>
            </a:srgbClr>
          </a:solidFill>
          <a:ln w="12700">
            <a:solidFill>
              <a:srgbClr val="3B82F6">
                <a:alpha val="0"/>
              </a:srgbClr>
            </a:solidFill>
            <a:prstDash val="solid"/>
          </a:ln>
        </p:spPr>
        <p:txBody>
          <a:bodyPr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" name="Text 2"/>
          <p:cNvSpPr/>
          <p:nvPr/>
        </p:nvSpPr>
        <p:spPr>
          <a:xfrm>
            <a:off x="822960" y="1645920"/>
            <a:ext cx="10607040" cy="8229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>
              <a:defRPr>
                <a:solidFill>
                  <a:srgbClr val="FFFFFF"/>
                </a:solidFill>
              </a:defRPr>
            </a:pPr>
            <a:r>
              <a:rPr sz="4400" b="1" dirty="0">
                <a:solidFill>
                  <a:srgbClr val="FFFFFF"/>
                </a:solidFill>
              </a:rPr>
              <a:t>Recherche </a:t>
            </a:r>
            <a:r>
              <a:rPr sz="4400" b="1" dirty="0" err="1">
                <a:solidFill>
                  <a:srgbClr val="FFFFFF"/>
                </a:solidFill>
              </a:rPr>
              <a:t>sémantique</a:t>
            </a:r>
            <a:r>
              <a:rPr sz="4400" b="1" dirty="0">
                <a:solidFill>
                  <a:srgbClr val="FFFFFF"/>
                </a:solidFill>
              </a:rPr>
              <a:t> de documents</a:t>
            </a:r>
          </a:p>
        </p:txBody>
      </p:sp>
      <p:sp>
        <p:nvSpPr>
          <p:cNvPr id="6" name="Text 3"/>
          <p:cNvSpPr/>
          <p:nvPr/>
        </p:nvSpPr>
        <p:spPr>
          <a:xfrm>
            <a:off x="822960" y="2514600"/>
            <a:ext cx="1060704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>
              <a:defRPr>
                <a:solidFill>
                  <a:srgbClr val="FFFFFF"/>
                </a:solidFill>
              </a:defRPr>
            </a:pPr>
            <a:r>
              <a:rPr sz="2800" dirty="0">
                <a:solidFill>
                  <a:srgbClr val="FFFFFF"/>
                </a:solidFill>
              </a:rPr>
              <a:t>Application de recherche de documents </a:t>
            </a:r>
            <a:r>
              <a:rPr sz="2800" dirty="0" err="1">
                <a:solidFill>
                  <a:srgbClr val="FFFFFF"/>
                </a:solidFill>
              </a:rPr>
              <a:t>propulsée</a:t>
            </a:r>
            <a:r>
              <a:rPr sz="2800" dirty="0">
                <a:solidFill>
                  <a:srgbClr val="FFFFFF"/>
                </a:solidFill>
              </a:rPr>
              <a:t> par </a:t>
            </a:r>
            <a:r>
              <a:rPr sz="2800" dirty="0" err="1">
                <a:solidFill>
                  <a:srgbClr val="FFFFFF"/>
                </a:solidFill>
              </a:rPr>
              <a:t>l’IA</a:t>
            </a:r>
            <a:endParaRPr sz="2800" dirty="0">
              <a:solidFill>
                <a:srgbClr val="FFFFFF"/>
              </a:solidFill>
            </a:endParaRPr>
          </a:p>
        </p:txBody>
      </p:sp>
      <p:sp>
        <p:nvSpPr>
          <p:cNvPr id="7" name="Shape 4"/>
          <p:cNvSpPr/>
          <p:nvPr/>
        </p:nvSpPr>
        <p:spPr>
          <a:xfrm>
            <a:off x="822960" y="3794760"/>
            <a:ext cx="6492240" cy="2148840"/>
          </a:xfrm>
          <a:prstGeom prst="roundRect">
            <a:avLst/>
          </a:prstGeom>
          <a:solidFill>
            <a:srgbClr val="0F1024">
              <a:alpha val="92000"/>
            </a:srgbClr>
          </a:solidFill>
          <a:ln w="15240">
            <a:solidFill>
              <a:srgbClr val="2A2D55">
                <a:alpha val="75000"/>
              </a:srgbClr>
            </a:solidFill>
            <a:prstDash val="solid"/>
          </a:ln>
          <a:effectLst>
            <a:outerShdw blurRad="50800" dist="25400" dir="2700000" algn="bl" rotWithShape="0">
              <a:srgbClr val="000000">
                <a:alpha val="30000"/>
              </a:srgbClr>
            </a:outerShdw>
          </a:effectLst>
        </p:spPr>
        <p:txBody>
          <a:bodyPr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" name="Text 5"/>
          <p:cNvSpPr/>
          <p:nvPr/>
        </p:nvSpPr>
        <p:spPr>
          <a:xfrm>
            <a:off x="1143000" y="3977640"/>
            <a:ext cx="274320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>
              <a:defRPr>
                <a:solidFill>
                  <a:srgbClr val="FFFFFF"/>
                </a:solidFill>
              </a:defRPr>
            </a:pPr>
            <a:r>
              <a:rPr b="1" dirty="0" err="1">
                <a:solidFill>
                  <a:srgbClr val="FFFFFF"/>
                </a:solidFill>
              </a:rPr>
              <a:t>Membres</a:t>
            </a:r>
            <a:r>
              <a:rPr b="1" dirty="0">
                <a:solidFill>
                  <a:srgbClr val="FFFFFF"/>
                </a:solidFill>
              </a:rPr>
              <a:t> de </a:t>
            </a:r>
            <a:r>
              <a:rPr b="1" dirty="0" err="1">
                <a:solidFill>
                  <a:srgbClr val="FFFFFF"/>
                </a:solidFill>
              </a:rPr>
              <a:t>l’équipe</a:t>
            </a:r>
            <a:endParaRPr b="1" dirty="0">
              <a:solidFill>
                <a:srgbClr val="FFFFFF"/>
              </a:solidFill>
            </a:endParaRPr>
          </a:p>
        </p:txBody>
      </p:sp>
      <p:sp>
        <p:nvSpPr>
          <p:cNvPr id="9" name="Text 6"/>
          <p:cNvSpPr/>
          <p:nvPr/>
        </p:nvSpPr>
        <p:spPr>
          <a:xfrm>
            <a:off x="1143000" y="4343400"/>
            <a:ext cx="3063240" cy="7315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228600" indent="-228600">
              <a:spcAft>
                <a:spcPts val="600"/>
              </a:spcAft>
              <a:buSzPct val="100000"/>
              <a:buChar char="•"/>
              <a:defRPr>
                <a:solidFill>
                  <a:srgbClr val="FFFFFF"/>
                </a:solidFill>
              </a:defRPr>
            </a:pPr>
            <a:r>
              <a:rPr lang="en-US" sz="1600" dirty="0">
                <a:solidFill>
                  <a:srgbClr val="FFFFFF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Benmouma Salma</a:t>
            </a:r>
            <a:endParaRPr lang="en-US" sz="1600" dirty="0"/>
          </a:p>
          <a:p>
            <a:pPr marL="228600" indent="-228600">
              <a:spcAft>
                <a:spcPts val="600"/>
              </a:spcAft>
              <a:buSzPct val="100000"/>
              <a:buChar char="•"/>
              <a:defRPr>
                <a:solidFill>
                  <a:srgbClr val="FFFFFF"/>
                </a:solidFill>
              </a:defRPr>
            </a:pPr>
            <a:r>
              <a:rPr lang="en-US" sz="1600" dirty="0">
                <a:solidFill>
                  <a:srgbClr val="FFFFFF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Gassi Oumaima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4434840" y="3977640"/>
            <a:ext cx="274320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>
              <a:defRPr>
                <a:solidFill>
                  <a:srgbClr val="FFFFFF"/>
                </a:solidFill>
              </a:defRPr>
            </a:pPr>
            <a:r>
              <a:rPr b="1" dirty="0" err="1">
                <a:solidFill>
                  <a:srgbClr val="FFFFFF"/>
                </a:solidFill>
              </a:rPr>
              <a:t>Encadrant</a:t>
            </a:r>
            <a:endParaRPr b="1" dirty="0">
              <a:solidFill>
                <a:srgbClr val="FFFFFF"/>
              </a:solidFill>
            </a:endParaRPr>
          </a:p>
        </p:txBody>
      </p:sp>
      <p:sp>
        <p:nvSpPr>
          <p:cNvPr id="11" name="Text 8"/>
          <p:cNvSpPr/>
          <p:nvPr/>
        </p:nvSpPr>
        <p:spPr>
          <a:xfrm>
            <a:off x="4434840" y="4343400"/>
            <a:ext cx="27432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>
              <a:defRPr>
                <a:solidFill>
                  <a:srgbClr val="FFFFFF"/>
                </a:solidFill>
              </a:defRPr>
            </a:pPr>
            <a:r>
              <a:rPr>
                <a:solidFill>
                  <a:srgbClr val="FFFFFF"/>
                </a:solidFill>
              </a:rPr>
              <a:t>Professeur Hamza GAMOUH</a:t>
            </a:r>
          </a:p>
        </p:txBody>
      </p:sp>
      <p:sp>
        <p:nvSpPr>
          <p:cNvPr id="12" name="Shape 9"/>
          <p:cNvSpPr/>
          <p:nvPr/>
        </p:nvSpPr>
        <p:spPr>
          <a:xfrm>
            <a:off x="8229600" y="3794760"/>
            <a:ext cx="3154680" cy="2148840"/>
          </a:xfrm>
          <a:prstGeom prst="roundRect">
            <a:avLst/>
          </a:prstGeom>
          <a:solidFill>
            <a:srgbClr val="FFFFFF">
              <a:alpha val="8000"/>
            </a:srgbClr>
          </a:solidFill>
          <a:ln w="15240">
            <a:solidFill>
              <a:srgbClr val="2A2D55">
                <a:alpha val="75000"/>
              </a:srgbClr>
            </a:solidFill>
            <a:prstDash val="solid"/>
          </a:ln>
        </p:spPr>
        <p:txBody>
          <a:bodyPr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" name="Text 11"/>
          <p:cNvSpPr/>
          <p:nvPr/>
        </p:nvSpPr>
        <p:spPr>
          <a:xfrm>
            <a:off x="11368735" y="6355080"/>
            <a:ext cx="54864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r">
              <a:buNone/>
              <a:defRPr>
                <a:solidFill>
                  <a:srgbClr val="FFFFFF"/>
                </a:solidFill>
              </a:defRPr>
            </a:pPr>
            <a:r>
              <a:rPr lang="en-US" sz="1200" dirty="0">
                <a:solidFill>
                  <a:srgbClr val="FFFFF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01</a:t>
            </a:r>
            <a:endParaRPr lang="en-US" sz="1200" dirty="0"/>
          </a:p>
        </p:txBody>
      </p:sp>
      <p:pic>
        <p:nvPicPr>
          <p:cNvPr id="15" name="Picture 14" descr="UIR-removebg-preview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28960" y="228600"/>
            <a:ext cx="1188720" cy="102171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DF2C762-340E-948B-739D-DCDDD2CBE3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50697" y="4193663"/>
            <a:ext cx="1678263" cy="144247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1695" cy="64008"/>
          </a:xfrm>
          <a:prstGeom prst="rect">
            <a:avLst/>
          </a:prstGeom>
          <a:solidFill>
            <a:srgbClr val="7C3AED">
              <a:alpha val="60000"/>
            </a:srgbClr>
          </a:solidFill>
          <a:ln w="12700">
            <a:solidFill>
              <a:srgbClr val="7C3AED">
                <a:alpha val="0"/>
              </a:srgbClr>
            </a:solidFill>
            <a:prstDash val="solid"/>
          </a:ln>
        </p:spPr>
        <p:txBody>
          <a:bodyPr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" name="Shape 1"/>
          <p:cNvSpPr/>
          <p:nvPr/>
        </p:nvSpPr>
        <p:spPr>
          <a:xfrm>
            <a:off x="0" y="50292"/>
            <a:ext cx="12191695" cy="27432"/>
          </a:xfrm>
          <a:prstGeom prst="rect">
            <a:avLst/>
          </a:prstGeom>
          <a:solidFill>
            <a:srgbClr val="3B82F6">
              <a:alpha val="45000"/>
            </a:srgbClr>
          </a:solidFill>
          <a:ln w="12700">
            <a:solidFill>
              <a:srgbClr val="3B82F6">
                <a:alpha val="0"/>
              </a:srgbClr>
            </a:solidFill>
            <a:prstDash val="solid"/>
          </a:ln>
        </p:spPr>
        <p:txBody>
          <a:bodyPr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" name="Text 2"/>
          <p:cNvSpPr/>
          <p:nvPr/>
        </p:nvSpPr>
        <p:spPr>
          <a:xfrm>
            <a:off x="822960" y="1097280"/>
            <a:ext cx="1060704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>
              <a:defRPr>
                <a:solidFill>
                  <a:srgbClr val="FFFFFF"/>
                </a:solidFill>
              </a:defRPr>
            </a:pPr>
            <a:r>
              <a:rPr sz="2800" b="1" dirty="0">
                <a:solidFill>
                  <a:srgbClr val="FFFFFF"/>
                </a:solidFill>
              </a:rPr>
              <a:t>Conclusion</a:t>
            </a:r>
          </a:p>
        </p:txBody>
      </p:sp>
      <p:sp>
        <p:nvSpPr>
          <p:cNvPr id="6" name="Shape 3"/>
          <p:cNvSpPr/>
          <p:nvPr/>
        </p:nvSpPr>
        <p:spPr>
          <a:xfrm>
            <a:off x="822960" y="1691640"/>
            <a:ext cx="2377440" cy="64008"/>
          </a:xfrm>
          <a:prstGeom prst="rect">
            <a:avLst/>
          </a:prstGeom>
          <a:solidFill>
            <a:srgbClr val="7C3AED"/>
          </a:solidFill>
          <a:ln w="12700">
            <a:solidFill>
              <a:srgbClr val="7C3AED"/>
            </a:solidFill>
            <a:prstDash val="solid"/>
          </a:ln>
        </p:spPr>
        <p:txBody>
          <a:bodyPr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" name="Shape 4"/>
          <p:cNvSpPr/>
          <p:nvPr/>
        </p:nvSpPr>
        <p:spPr>
          <a:xfrm>
            <a:off x="3246120" y="1691640"/>
            <a:ext cx="1280160" cy="64008"/>
          </a:xfrm>
          <a:prstGeom prst="rect">
            <a:avLst/>
          </a:prstGeom>
          <a:solidFill>
            <a:srgbClr val="3B82F6"/>
          </a:solidFill>
          <a:ln w="12700">
            <a:solidFill>
              <a:srgbClr val="3B82F6"/>
            </a:solidFill>
            <a:prstDash val="solid"/>
          </a:ln>
        </p:spPr>
        <p:txBody>
          <a:bodyPr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" name="Shape 5"/>
          <p:cNvSpPr/>
          <p:nvPr/>
        </p:nvSpPr>
        <p:spPr>
          <a:xfrm>
            <a:off x="822960" y="2148840"/>
            <a:ext cx="5806440" cy="3063240"/>
          </a:xfrm>
          <a:prstGeom prst="roundRect">
            <a:avLst/>
          </a:prstGeom>
          <a:solidFill>
            <a:srgbClr val="11132A">
              <a:alpha val="92000"/>
            </a:srgbClr>
          </a:solidFill>
          <a:ln w="15240">
            <a:solidFill>
              <a:srgbClr val="2A2D55">
                <a:alpha val="75000"/>
              </a:srgbClr>
            </a:solidFill>
            <a:prstDash val="solid"/>
          </a:ln>
          <a:effectLst>
            <a:outerShdw blurRad="50800" dist="25400" dir="2700000" algn="bl" rotWithShape="0">
              <a:srgbClr val="000000">
                <a:alpha val="22000"/>
              </a:srgbClr>
            </a:outerShdw>
          </a:effectLst>
        </p:spPr>
        <p:txBody>
          <a:bodyPr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" name="Text 6"/>
          <p:cNvSpPr/>
          <p:nvPr/>
        </p:nvSpPr>
        <p:spPr>
          <a:xfrm>
            <a:off x="1143000" y="2377440"/>
            <a:ext cx="530352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>
              <a:defRPr>
                <a:solidFill>
                  <a:srgbClr val="FFFFFF"/>
                </a:solidFill>
              </a:defRPr>
            </a:pPr>
            <a:r>
              <a:rPr>
                <a:solidFill>
                  <a:srgbClr val="FFFFFF"/>
                </a:solidFill>
              </a:rPr>
              <a:t>Ce que nous avons réalisé</a:t>
            </a:r>
          </a:p>
        </p:txBody>
      </p:sp>
      <p:sp>
        <p:nvSpPr>
          <p:cNvPr id="10" name="Text 7"/>
          <p:cNvSpPr/>
          <p:nvPr/>
        </p:nvSpPr>
        <p:spPr>
          <a:xfrm>
            <a:off x="1143000" y="2788920"/>
            <a:ext cx="5303520" cy="20116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>
              <a:defRPr>
                <a:solidFill>
                  <a:srgbClr val="FFFFFF"/>
                </a:solidFill>
              </a:defRPr>
            </a:pPr>
            <a:r>
              <a:rPr>
                <a:solidFill>
                  <a:srgbClr val="FFFFFF"/>
                </a:solidFill>
              </a:rPr>
              <a:t>Application de recherche sémantique pour des documents locaux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rPr>
                <a:solidFill>
                  <a:srgbClr val="FFFFFF"/>
                </a:solidFill>
              </a:rPr>
              <a:t>Recherche basée sur le sens grâce aux embeddings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rPr>
                <a:solidFill>
                  <a:srgbClr val="FFFFFF"/>
                </a:solidFill>
              </a:rPr>
              <a:t>UI claire + API backend + base de vecteurs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rPr>
                <a:solidFill>
                  <a:srgbClr val="FFFFFF"/>
                </a:solidFill>
              </a:rPr>
              <a:t>Scores de similarité utiles pour plus de transparence</a:t>
            </a:r>
          </a:p>
        </p:txBody>
      </p:sp>
      <p:sp>
        <p:nvSpPr>
          <p:cNvPr id="11" name="Shape 8"/>
          <p:cNvSpPr/>
          <p:nvPr/>
        </p:nvSpPr>
        <p:spPr>
          <a:xfrm>
            <a:off x="6903720" y="2148840"/>
            <a:ext cx="5029200" cy="3063240"/>
          </a:xfrm>
          <a:prstGeom prst="roundRect">
            <a:avLst/>
          </a:prstGeom>
          <a:solidFill>
            <a:srgbClr val="0F1024">
              <a:alpha val="90000"/>
            </a:srgbClr>
          </a:solidFill>
          <a:ln w="15240">
            <a:solidFill>
              <a:srgbClr val="2A2D55">
                <a:alpha val="75000"/>
              </a:srgbClr>
            </a:solidFill>
            <a:prstDash val="solid"/>
          </a:ln>
          <a:effectLst>
            <a:outerShdw blurRad="50800" dist="25400" dir="2700000" algn="bl" rotWithShape="0">
              <a:srgbClr val="000000">
                <a:alpha val="22000"/>
              </a:srgbClr>
            </a:outerShdw>
          </a:effectLst>
        </p:spPr>
        <p:txBody>
          <a:bodyPr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" name="Text 9"/>
          <p:cNvSpPr/>
          <p:nvPr/>
        </p:nvSpPr>
        <p:spPr>
          <a:xfrm>
            <a:off x="7223760" y="2377440"/>
            <a:ext cx="457200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>
              <a:defRPr>
                <a:solidFill>
                  <a:srgbClr val="FFFFFF"/>
                </a:solidFill>
              </a:defRPr>
            </a:pPr>
            <a:r>
              <a:rPr>
                <a:solidFill>
                  <a:srgbClr val="FFFFFF"/>
                </a:solidFill>
              </a:rPr>
              <a:t>Améliorations futures</a:t>
            </a:r>
          </a:p>
        </p:txBody>
      </p:sp>
      <p:sp>
        <p:nvSpPr>
          <p:cNvPr id="13" name="Text 10"/>
          <p:cNvSpPr/>
          <p:nvPr/>
        </p:nvSpPr>
        <p:spPr>
          <a:xfrm>
            <a:off x="7223760" y="2788920"/>
            <a:ext cx="4480560" cy="20116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>
              <a:defRPr>
                <a:solidFill>
                  <a:srgbClr val="FFFFFF"/>
                </a:solidFill>
              </a:defRPr>
            </a:pPr>
            <a:r>
              <a:rPr>
                <a:solidFill>
                  <a:srgbClr val="FFFFFF"/>
                </a:solidFill>
              </a:rPr>
              <a:t>Support de plus de formats (DOCX, HTML)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rPr>
                <a:solidFill>
                  <a:srgbClr val="FFFFFF"/>
                </a:solidFill>
              </a:rPr>
              <a:t>Meilleur découpage + filtres de métadonnées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rPr>
                <a:solidFill>
                  <a:srgbClr val="FFFFFF"/>
                </a:solidFill>
              </a:rPr>
              <a:t>Recherche hybride (mots-clés + sémantique)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rPr>
                <a:solidFill>
                  <a:srgbClr val="FFFFFF"/>
                </a:solidFill>
              </a:rPr>
              <a:t>Optimisation des performances et de l’interface</a:t>
            </a:r>
          </a:p>
        </p:txBody>
      </p:sp>
      <p:sp>
        <p:nvSpPr>
          <p:cNvPr id="14" name="Shape 11"/>
          <p:cNvSpPr/>
          <p:nvPr/>
        </p:nvSpPr>
        <p:spPr>
          <a:xfrm>
            <a:off x="822960" y="5486400"/>
            <a:ext cx="11109960" cy="1051560"/>
          </a:xfrm>
          <a:prstGeom prst="roundRect">
            <a:avLst/>
          </a:prstGeom>
          <a:solidFill>
            <a:srgbClr val="7C3AED">
              <a:alpha val="22000"/>
            </a:srgbClr>
          </a:solidFill>
          <a:ln w="12700">
            <a:solidFill>
              <a:srgbClr val="7C3AED">
                <a:alpha val="45000"/>
              </a:srgbClr>
            </a:solidFill>
            <a:prstDash val="solid"/>
          </a:ln>
        </p:spPr>
        <p:txBody>
          <a:bodyPr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" name="Text 12"/>
          <p:cNvSpPr/>
          <p:nvPr/>
        </p:nvSpPr>
        <p:spPr>
          <a:xfrm>
            <a:off x="822960" y="5669280"/>
            <a:ext cx="11109960" cy="685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>
              <a:defRPr>
                <a:solidFill>
                  <a:srgbClr val="FFFFFF"/>
                </a:solidFill>
              </a:defRPr>
            </a:pPr>
            <a:r>
              <a:rPr>
                <a:solidFill>
                  <a:srgbClr val="FFFFFF"/>
                </a:solidFill>
              </a:rPr>
              <a:t>Merci ! Des questions ?</a:t>
            </a:r>
          </a:p>
        </p:txBody>
      </p:sp>
      <p:sp>
        <p:nvSpPr>
          <p:cNvPr id="16" name="Text 13"/>
          <p:cNvSpPr/>
          <p:nvPr/>
        </p:nvSpPr>
        <p:spPr>
          <a:xfrm>
            <a:off x="11368735" y="201168"/>
            <a:ext cx="54864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r">
              <a:buNone/>
              <a:defRPr>
                <a:solidFill>
                  <a:srgbClr val="FFFFFF"/>
                </a:solidFill>
              </a:defRPr>
            </a:pPr>
            <a:r>
              <a:rPr lang="en-US" sz="1200" dirty="0">
                <a:solidFill>
                  <a:srgbClr val="FFFFF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10</a:t>
            </a:r>
            <a:endParaRPr lang="en-US" sz="1200" dirty="0"/>
          </a:p>
        </p:txBody>
      </p:sp>
      <p:pic>
        <p:nvPicPr>
          <p:cNvPr id="17" name="Picture 16" descr="UIR-removebg-preview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77600" y="137160"/>
            <a:ext cx="685800" cy="58944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1695" cy="64008"/>
          </a:xfrm>
          <a:prstGeom prst="rect">
            <a:avLst/>
          </a:prstGeom>
          <a:solidFill>
            <a:srgbClr val="7C3AED">
              <a:alpha val="60000"/>
            </a:srgbClr>
          </a:solidFill>
          <a:ln w="12700">
            <a:solidFill>
              <a:srgbClr val="7C3AED">
                <a:alpha val="0"/>
              </a:srgbClr>
            </a:solidFill>
            <a:prstDash val="solid"/>
          </a:ln>
        </p:spPr>
        <p:txBody>
          <a:bodyPr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" name="Shape 1"/>
          <p:cNvSpPr/>
          <p:nvPr/>
        </p:nvSpPr>
        <p:spPr>
          <a:xfrm>
            <a:off x="0" y="50292"/>
            <a:ext cx="12191695" cy="27432"/>
          </a:xfrm>
          <a:prstGeom prst="rect">
            <a:avLst/>
          </a:prstGeom>
          <a:solidFill>
            <a:srgbClr val="3B82F6">
              <a:alpha val="45000"/>
            </a:srgbClr>
          </a:solidFill>
          <a:ln w="12700">
            <a:solidFill>
              <a:srgbClr val="3B82F6">
                <a:alpha val="0"/>
              </a:srgbClr>
            </a:solidFill>
            <a:prstDash val="solid"/>
          </a:ln>
        </p:spPr>
        <p:txBody>
          <a:bodyPr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" name="Text 2"/>
          <p:cNvSpPr/>
          <p:nvPr/>
        </p:nvSpPr>
        <p:spPr>
          <a:xfrm>
            <a:off x="731520" y="594360"/>
            <a:ext cx="10728655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>
              <a:defRPr>
                <a:solidFill>
                  <a:srgbClr val="FFFFFF"/>
                </a:solidFill>
              </a:defRPr>
            </a:pPr>
            <a:r>
              <a:rPr sz="2800" b="1" dirty="0" err="1">
                <a:solidFill>
                  <a:srgbClr val="FFFFFF"/>
                </a:solidFill>
              </a:rPr>
              <a:t>Problématique</a:t>
            </a:r>
            <a:endParaRPr b="1" dirty="0">
              <a:solidFill>
                <a:srgbClr val="FFFFFF"/>
              </a:solidFill>
            </a:endParaRPr>
          </a:p>
        </p:txBody>
      </p:sp>
      <p:sp>
        <p:nvSpPr>
          <p:cNvPr id="6" name="Text 3"/>
          <p:cNvSpPr/>
          <p:nvPr/>
        </p:nvSpPr>
        <p:spPr>
          <a:xfrm>
            <a:off x="731520" y="1097280"/>
            <a:ext cx="10728655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>
              <a:defRPr>
                <a:solidFill>
                  <a:srgbClr val="FFFFFF"/>
                </a:solidFill>
              </a:defRPr>
            </a:pPr>
            <a:r>
              <a:rPr>
                <a:solidFill>
                  <a:srgbClr val="FFFFFF"/>
                </a:solidFill>
              </a:rPr>
              <a:t>Pourquoi la recherche par mots-clés ne suffit pas</a:t>
            </a:r>
          </a:p>
        </p:txBody>
      </p:sp>
      <p:sp>
        <p:nvSpPr>
          <p:cNvPr id="7" name="Shape 4"/>
          <p:cNvSpPr/>
          <p:nvPr/>
        </p:nvSpPr>
        <p:spPr>
          <a:xfrm>
            <a:off x="731520" y="1435608"/>
            <a:ext cx="2194560" cy="54864"/>
          </a:xfrm>
          <a:prstGeom prst="rect">
            <a:avLst/>
          </a:prstGeom>
          <a:solidFill>
            <a:srgbClr val="7C3AED"/>
          </a:solidFill>
          <a:ln w="12700">
            <a:solidFill>
              <a:srgbClr val="7C3AED"/>
            </a:solidFill>
            <a:prstDash val="solid"/>
          </a:ln>
          <a:effectLst>
            <a:outerShdw blurRad="38100" dist="19050" dir="2700000" algn="bl" rotWithShape="0">
              <a:srgbClr val="000000">
                <a:alpha val="25000"/>
              </a:srgbClr>
            </a:outerShdw>
          </a:effectLst>
        </p:spPr>
        <p:txBody>
          <a:bodyPr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" name="Shape 5"/>
          <p:cNvSpPr/>
          <p:nvPr/>
        </p:nvSpPr>
        <p:spPr>
          <a:xfrm>
            <a:off x="2971800" y="1435608"/>
            <a:ext cx="1097280" cy="54864"/>
          </a:xfrm>
          <a:prstGeom prst="rect">
            <a:avLst/>
          </a:prstGeom>
          <a:solidFill>
            <a:srgbClr val="3B82F6"/>
          </a:solidFill>
          <a:ln w="12700">
            <a:solidFill>
              <a:srgbClr val="3B82F6"/>
            </a:solidFill>
            <a:prstDash val="solid"/>
          </a:ln>
          <a:effectLst>
            <a:outerShdw blurRad="38100" dist="19050" dir="2700000" algn="bl" rotWithShape="0">
              <a:srgbClr val="000000">
                <a:alpha val="25000"/>
              </a:srgbClr>
            </a:outerShdw>
          </a:effectLst>
        </p:spPr>
        <p:txBody>
          <a:bodyPr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" name="Shape 6"/>
          <p:cNvSpPr/>
          <p:nvPr/>
        </p:nvSpPr>
        <p:spPr>
          <a:xfrm>
            <a:off x="822960" y="1828800"/>
            <a:ext cx="5623560" cy="4480560"/>
          </a:xfrm>
          <a:prstGeom prst="roundRect">
            <a:avLst/>
          </a:prstGeom>
          <a:solidFill>
            <a:srgbClr val="11132A">
              <a:alpha val="92000"/>
            </a:srgbClr>
          </a:solidFill>
          <a:ln w="15240">
            <a:solidFill>
              <a:srgbClr val="2A2D55">
                <a:alpha val="75000"/>
              </a:srgbClr>
            </a:solidFill>
            <a:prstDash val="solid"/>
          </a:ln>
          <a:effectLst>
            <a:outerShdw blurRad="50800" dist="25400" dir="2700000" algn="bl" rotWithShape="0">
              <a:srgbClr val="000000">
                <a:alpha val="25000"/>
              </a:srgbClr>
            </a:outerShdw>
          </a:effectLst>
        </p:spPr>
        <p:txBody>
          <a:bodyPr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" name="Text 7"/>
          <p:cNvSpPr/>
          <p:nvPr/>
        </p:nvSpPr>
        <p:spPr>
          <a:xfrm>
            <a:off x="1143000" y="2057400"/>
            <a:ext cx="512064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>
              <a:defRPr>
                <a:solidFill>
                  <a:srgbClr val="FFFFFF"/>
                </a:solidFill>
              </a:defRPr>
            </a:pPr>
            <a:r>
              <a:rPr>
                <a:solidFill>
                  <a:srgbClr val="FFFFFF"/>
                </a:solidFill>
              </a:rPr>
              <a:t>Recherche traditionnelle par mots-clés :</a:t>
            </a:r>
          </a:p>
        </p:txBody>
      </p:sp>
      <p:sp>
        <p:nvSpPr>
          <p:cNvPr id="11" name="Text 8"/>
          <p:cNvSpPr/>
          <p:nvPr/>
        </p:nvSpPr>
        <p:spPr>
          <a:xfrm>
            <a:off x="1143000" y="2514600"/>
            <a:ext cx="5166360" cy="20116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>
              <a:defRPr>
                <a:solidFill>
                  <a:srgbClr val="FFFFFF"/>
                </a:solidFill>
              </a:defRPr>
            </a:pPr>
            <a:r>
              <a:rPr>
                <a:solidFill>
                  <a:srgbClr val="FFFFFF"/>
                </a:solidFill>
              </a:rPr>
              <a:t>Correspondance exacte des mots (lexicale)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rPr>
                <a:solidFill>
                  <a:srgbClr val="FFFFFF"/>
                </a:solidFill>
              </a:rPr>
              <a:t>Ignore les synonymes et les concepts liés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rPr>
                <a:solidFill>
                  <a:srgbClr val="FFFFFF"/>
                </a:solidFill>
              </a:rPr>
              <a:t>L’utilisateur doit deviner les “bons” mots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rPr>
                <a:solidFill>
                  <a:srgbClr val="FFFFFF"/>
                </a:solidFill>
              </a:rPr>
              <a:t>Résultats incomplets ou non pertinents</a:t>
            </a:r>
          </a:p>
        </p:txBody>
      </p:sp>
      <p:sp>
        <p:nvSpPr>
          <p:cNvPr id="12" name="Shape 9"/>
          <p:cNvSpPr/>
          <p:nvPr/>
        </p:nvSpPr>
        <p:spPr>
          <a:xfrm>
            <a:off x="1143000" y="4800600"/>
            <a:ext cx="5074920" cy="1280160"/>
          </a:xfrm>
          <a:prstGeom prst="roundRect">
            <a:avLst/>
          </a:prstGeom>
          <a:solidFill>
            <a:srgbClr val="FFFFFF">
              <a:alpha val="6000"/>
            </a:srgbClr>
          </a:solidFill>
          <a:ln w="12700">
            <a:solidFill>
              <a:srgbClr val="2A2D55">
                <a:alpha val="65000"/>
              </a:srgbClr>
            </a:solidFill>
            <a:prstDash val="solid"/>
          </a:ln>
        </p:spPr>
        <p:txBody>
          <a:bodyPr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" name="Text 10"/>
          <p:cNvSpPr/>
          <p:nvPr/>
        </p:nvSpPr>
        <p:spPr>
          <a:xfrm>
            <a:off x="1325880" y="4919472"/>
            <a:ext cx="146304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>
              <a:defRPr>
                <a:solidFill>
                  <a:srgbClr val="FFFFFF"/>
                </a:solidFill>
              </a:defRPr>
            </a:pPr>
            <a:r>
              <a:rPr>
                <a:solidFill>
                  <a:srgbClr val="FFFFFF"/>
                </a:solidFill>
              </a:rPr>
              <a:t>Exemple</a:t>
            </a:r>
          </a:p>
        </p:txBody>
      </p:sp>
      <p:sp>
        <p:nvSpPr>
          <p:cNvPr id="14" name="Text 11"/>
          <p:cNvSpPr/>
          <p:nvPr/>
        </p:nvSpPr>
        <p:spPr>
          <a:xfrm>
            <a:off x="1325880" y="5193792"/>
            <a:ext cx="4754880" cy="8229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>
              <a:defRPr>
                <a:solidFill>
                  <a:srgbClr val="FFFFFF"/>
                </a:solidFill>
              </a:defRPr>
            </a:pPr>
            <a:r>
              <a:rPr>
                <a:solidFill>
                  <a:srgbClr val="FFFFFF"/>
                </a:solidFill>
              </a:rPr>
              <a:t>Requête : « IA » → peut rater des documents qui disent uniquement « Machine Learning »</a:t>
            </a:r>
          </a:p>
        </p:txBody>
      </p:sp>
      <p:sp>
        <p:nvSpPr>
          <p:cNvPr id="15" name="Shape 12"/>
          <p:cNvSpPr/>
          <p:nvPr/>
        </p:nvSpPr>
        <p:spPr>
          <a:xfrm>
            <a:off x="6720840" y="1828800"/>
            <a:ext cx="4663440" cy="4480560"/>
          </a:xfrm>
          <a:prstGeom prst="roundRect">
            <a:avLst/>
          </a:prstGeom>
          <a:solidFill>
            <a:srgbClr val="0F1024">
              <a:alpha val="90000"/>
            </a:srgbClr>
          </a:solidFill>
          <a:ln w="15240">
            <a:solidFill>
              <a:srgbClr val="2A2D55">
                <a:alpha val="75000"/>
              </a:srgbClr>
            </a:solidFill>
            <a:prstDash val="solid"/>
          </a:ln>
          <a:effectLst>
            <a:outerShdw blurRad="50800" dist="25400" dir="2700000" algn="bl" rotWithShape="0">
              <a:srgbClr val="000000">
                <a:alpha val="25000"/>
              </a:srgbClr>
            </a:outerShdw>
          </a:effectLst>
        </p:spPr>
        <p:txBody>
          <a:bodyPr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6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315200" y="2331720"/>
            <a:ext cx="1005840" cy="1005840"/>
          </a:xfrm>
          <a:prstGeom prst="rect">
            <a:avLst/>
          </a:prstGeom>
        </p:spPr>
      </p:pic>
      <p:sp>
        <p:nvSpPr>
          <p:cNvPr id="17" name="Text 13"/>
          <p:cNvSpPr/>
          <p:nvPr/>
        </p:nvSpPr>
        <p:spPr>
          <a:xfrm>
            <a:off x="8412480" y="2286000"/>
            <a:ext cx="27432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>
              <a:defRPr>
                <a:solidFill>
                  <a:srgbClr val="FFFFFF"/>
                </a:solidFill>
              </a:defRPr>
            </a:pPr>
            <a:r>
              <a:rPr dirty="0">
                <a:solidFill>
                  <a:srgbClr val="FFFFFF"/>
                </a:solidFill>
              </a:rPr>
              <a:t>Recherche par mots-</a:t>
            </a:r>
            <a:r>
              <a:rPr dirty="0" err="1">
                <a:solidFill>
                  <a:srgbClr val="FFFFFF"/>
                </a:solidFill>
              </a:rPr>
              <a:t>clés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18" name="Text 14"/>
          <p:cNvSpPr/>
          <p:nvPr/>
        </p:nvSpPr>
        <p:spPr>
          <a:xfrm>
            <a:off x="8412480" y="2875448"/>
            <a:ext cx="29718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>
              <a:defRPr>
                <a:solidFill>
                  <a:srgbClr val="FFFFFF"/>
                </a:solidFill>
              </a:defRPr>
            </a:pPr>
            <a:r>
              <a:rPr dirty="0">
                <a:solidFill>
                  <a:srgbClr val="FFFFFF"/>
                </a:solidFill>
              </a:rPr>
              <a:t>« </a:t>
            </a:r>
            <a:r>
              <a:rPr dirty="0" err="1">
                <a:solidFill>
                  <a:srgbClr val="FFFFFF"/>
                </a:solidFill>
              </a:rPr>
              <a:t>Trouver</a:t>
            </a:r>
            <a:r>
              <a:rPr dirty="0">
                <a:solidFill>
                  <a:srgbClr val="FFFFFF"/>
                </a:solidFill>
              </a:rPr>
              <a:t> les pages qui </a:t>
            </a:r>
            <a:r>
              <a:rPr dirty="0" err="1">
                <a:solidFill>
                  <a:srgbClr val="FFFFFF"/>
                </a:solidFill>
              </a:rPr>
              <a:t>contiennent</a:t>
            </a:r>
            <a:r>
              <a:rPr dirty="0">
                <a:solidFill>
                  <a:srgbClr val="FFFFFF"/>
                </a:solidFill>
              </a:rPr>
              <a:t> </a:t>
            </a:r>
            <a:r>
              <a:rPr dirty="0" err="1">
                <a:solidFill>
                  <a:srgbClr val="FFFFFF"/>
                </a:solidFill>
              </a:rPr>
              <a:t>exactement</a:t>
            </a:r>
            <a:r>
              <a:rPr dirty="0">
                <a:solidFill>
                  <a:srgbClr val="FFFFFF"/>
                </a:solidFill>
              </a:rPr>
              <a:t> la </a:t>
            </a:r>
            <a:r>
              <a:rPr dirty="0" err="1">
                <a:solidFill>
                  <a:srgbClr val="FFFFFF"/>
                </a:solidFill>
              </a:rPr>
              <a:t>chaîne</a:t>
            </a:r>
            <a:r>
              <a:rPr dirty="0">
                <a:solidFill>
                  <a:srgbClr val="FFFFFF"/>
                </a:solidFill>
              </a:rPr>
              <a:t> »</a:t>
            </a:r>
          </a:p>
        </p:txBody>
      </p:sp>
      <p:sp>
        <p:nvSpPr>
          <p:cNvPr id="19" name="Shape 15"/>
          <p:cNvSpPr/>
          <p:nvPr/>
        </p:nvSpPr>
        <p:spPr>
          <a:xfrm>
            <a:off x="7360920" y="3566160"/>
            <a:ext cx="3657600" cy="0"/>
          </a:xfrm>
          <a:prstGeom prst="line">
            <a:avLst/>
          </a:prstGeom>
          <a:noFill/>
          <a:ln w="25400">
            <a:solidFill>
              <a:srgbClr val="2A2D55"/>
            </a:solidFill>
            <a:prstDash val="solid"/>
          </a:ln>
        </p:spPr>
        <p:txBody>
          <a:bodyPr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0" name="Shape 16"/>
          <p:cNvSpPr/>
          <p:nvPr/>
        </p:nvSpPr>
        <p:spPr>
          <a:xfrm>
            <a:off x="7315200" y="3794760"/>
            <a:ext cx="3749040" cy="868680"/>
          </a:xfrm>
          <a:prstGeom prst="roundRect">
            <a:avLst/>
          </a:prstGeom>
          <a:solidFill>
            <a:srgbClr val="FFFFFF">
              <a:alpha val="7000"/>
            </a:srgbClr>
          </a:solidFill>
          <a:ln w="12700">
            <a:solidFill>
              <a:srgbClr val="2A2D55">
                <a:alpha val="65000"/>
              </a:srgbClr>
            </a:solidFill>
            <a:prstDash val="solid"/>
          </a:ln>
        </p:spPr>
        <p:txBody>
          <a:bodyPr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1" name="Text 17"/>
          <p:cNvSpPr/>
          <p:nvPr/>
        </p:nvSpPr>
        <p:spPr>
          <a:xfrm>
            <a:off x="7543800" y="3977640"/>
            <a:ext cx="374904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  <a:defRPr>
                <a:solidFill>
                  <a:srgbClr val="FFFFFF"/>
                </a:solidFill>
              </a:defRPr>
            </a:pPr>
            <a:r>
              <a:rPr lang="en-US" sz="1400" dirty="0">
                <a:solidFill>
                  <a:srgbClr val="FFFFFF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✅ “AI overview.pdf”</a:t>
            </a:r>
            <a:endParaRPr lang="en-US" sz="1400" dirty="0"/>
          </a:p>
        </p:txBody>
      </p:sp>
      <p:sp>
        <p:nvSpPr>
          <p:cNvPr id="22" name="Shape 18"/>
          <p:cNvSpPr/>
          <p:nvPr/>
        </p:nvSpPr>
        <p:spPr>
          <a:xfrm>
            <a:off x="7315200" y="4800600"/>
            <a:ext cx="3749040" cy="868680"/>
          </a:xfrm>
          <a:prstGeom prst="roundRect">
            <a:avLst/>
          </a:prstGeom>
          <a:solidFill>
            <a:srgbClr val="FFFFFF">
              <a:alpha val="7000"/>
            </a:srgbClr>
          </a:solidFill>
          <a:ln w="12700">
            <a:solidFill>
              <a:srgbClr val="2A2D55">
                <a:alpha val="65000"/>
              </a:srgbClr>
            </a:solidFill>
            <a:prstDash val="solid"/>
          </a:ln>
        </p:spPr>
        <p:txBody>
          <a:bodyPr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3" name="Text 19"/>
          <p:cNvSpPr/>
          <p:nvPr/>
        </p:nvSpPr>
        <p:spPr>
          <a:xfrm>
            <a:off x="7543800" y="4983480"/>
            <a:ext cx="374904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  <a:defRPr>
                <a:solidFill>
                  <a:srgbClr val="FFFFFF"/>
                </a:solidFill>
              </a:defRPr>
            </a:pPr>
            <a:r>
              <a:rPr lang="en-US" sz="1400" dirty="0">
                <a:solidFill>
                  <a:srgbClr val="FFFFFF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❌ “Machine Learning notes.pdf”</a:t>
            </a:r>
            <a:endParaRPr lang="en-US" sz="1400" dirty="0"/>
          </a:p>
        </p:txBody>
      </p:sp>
      <p:sp>
        <p:nvSpPr>
          <p:cNvPr id="25" name="Text 20"/>
          <p:cNvSpPr/>
          <p:nvPr/>
        </p:nvSpPr>
        <p:spPr>
          <a:xfrm>
            <a:off x="11368735" y="6355080"/>
            <a:ext cx="54864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r">
              <a:buNone/>
              <a:defRPr>
                <a:solidFill>
                  <a:srgbClr val="FFFFFF"/>
                </a:solidFill>
              </a:defRPr>
            </a:pPr>
            <a:r>
              <a:rPr lang="en-US" sz="1200" dirty="0">
                <a:solidFill>
                  <a:srgbClr val="FFFFF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02</a:t>
            </a:r>
            <a:endParaRPr lang="en-US" sz="1200" dirty="0"/>
          </a:p>
        </p:txBody>
      </p:sp>
      <p:pic>
        <p:nvPicPr>
          <p:cNvPr id="26" name="Picture 25" descr="UIR-removebg-preview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277600" y="137160"/>
            <a:ext cx="685800" cy="58944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1695" cy="64008"/>
          </a:xfrm>
          <a:prstGeom prst="rect">
            <a:avLst/>
          </a:prstGeom>
          <a:solidFill>
            <a:srgbClr val="7C3AED">
              <a:alpha val="60000"/>
            </a:srgbClr>
          </a:solidFill>
          <a:ln w="12700">
            <a:solidFill>
              <a:srgbClr val="7C3AED">
                <a:alpha val="0"/>
              </a:srgbClr>
            </a:solidFill>
            <a:prstDash val="solid"/>
          </a:ln>
        </p:spPr>
        <p:txBody>
          <a:bodyPr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" name="Shape 1"/>
          <p:cNvSpPr/>
          <p:nvPr/>
        </p:nvSpPr>
        <p:spPr>
          <a:xfrm>
            <a:off x="0" y="50292"/>
            <a:ext cx="12191695" cy="27432"/>
          </a:xfrm>
          <a:prstGeom prst="rect">
            <a:avLst/>
          </a:prstGeom>
          <a:solidFill>
            <a:srgbClr val="3B82F6">
              <a:alpha val="45000"/>
            </a:srgbClr>
          </a:solidFill>
          <a:ln w="12700">
            <a:solidFill>
              <a:srgbClr val="3B82F6">
                <a:alpha val="0"/>
              </a:srgbClr>
            </a:solidFill>
            <a:prstDash val="solid"/>
          </a:ln>
        </p:spPr>
        <p:txBody>
          <a:bodyPr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" name="Text 2"/>
          <p:cNvSpPr/>
          <p:nvPr/>
        </p:nvSpPr>
        <p:spPr>
          <a:xfrm>
            <a:off x="731520" y="594360"/>
            <a:ext cx="10728655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>
              <a:defRPr>
                <a:solidFill>
                  <a:srgbClr val="FFFFFF"/>
                </a:solidFill>
              </a:defRPr>
            </a:pPr>
            <a:r>
              <a:rPr sz="2800" b="1" dirty="0">
                <a:solidFill>
                  <a:srgbClr val="FFFFFF"/>
                </a:solidFill>
              </a:rPr>
              <a:t>Notre solution</a:t>
            </a:r>
          </a:p>
        </p:txBody>
      </p:sp>
      <p:sp>
        <p:nvSpPr>
          <p:cNvPr id="6" name="Text 3"/>
          <p:cNvSpPr/>
          <p:nvPr/>
        </p:nvSpPr>
        <p:spPr>
          <a:xfrm>
            <a:off x="731520" y="1097280"/>
            <a:ext cx="10728655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>
              <a:defRPr>
                <a:solidFill>
                  <a:srgbClr val="FFFFFF"/>
                </a:solidFill>
              </a:defRPr>
            </a:pPr>
            <a:r>
              <a:rPr>
                <a:solidFill>
                  <a:srgbClr val="FFFFFF"/>
                </a:solidFill>
              </a:rPr>
              <a:t>Recherche sémantique avec des embeddings IA</a:t>
            </a:r>
          </a:p>
        </p:txBody>
      </p:sp>
      <p:sp>
        <p:nvSpPr>
          <p:cNvPr id="7" name="Shape 4"/>
          <p:cNvSpPr/>
          <p:nvPr/>
        </p:nvSpPr>
        <p:spPr>
          <a:xfrm>
            <a:off x="731520" y="1435608"/>
            <a:ext cx="2194560" cy="54864"/>
          </a:xfrm>
          <a:prstGeom prst="rect">
            <a:avLst/>
          </a:prstGeom>
          <a:solidFill>
            <a:srgbClr val="7C3AED"/>
          </a:solidFill>
          <a:ln w="12700">
            <a:solidFill>
              <a:srgbClr val="7C3AED"/>
            </a:solidFill>
            <a:prstDash val="solid"/>
          </a:ln>
          <a:effectLst>
            <a:outerShdw blurRad="38100" dist="19050" dir="2700000" algn="bl" rotWithShape="0">
              <a:srgbClr val="000000">
                <a:alpha val="25000"/>
              </a:srgbClr>
            </a:outerShdw>
          </a:effectLst>
        </p:spPr>
        <p:txBody>
          <a:bodyPr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" name="Shape 5"/>
          <p:cNvSpPr/>
          <p:nvPr/>
        </p:nvSpPr>
        <p:spPr>
          <a:xfrm>
            <a:off x="2971800" y="1435608"/>
            <a:ext cx="1097280" cy="54864"/>
          </a:xfrm>
          <a:prstGeom prst="rect">
            <a:avLst/>
          </a:prstGeom>
          <a:solidFill>
            <a:srgbClr val="3B82F6"/>
          </a:solidFill>
          <a:ln w="12700">
            <a:solidFill>
              <a:srgbClr val="3B82F6"/>
            </a:solidFill>
            <a:prstDash val="solid"/>
          </a:ln>
          <a:effectLst>
            <a:outerShdw blurRad="38100" dist="19050" dir="2700000" algn="bl" rotWithShape="0">
              <a:srgbClr val="000000">
                <a:alpha val="25000"/>
              </a:srgbClr>
            </a:outerShdw>
          </a:effectLst>
        </p:spPr>
        <p:txBody>
          <a:bodyPr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" name="Shape 6"/>
          <p:cNvSpPr/>
          <p:nvPr/>
        </p:nvSpPr>
        <p:spPr>
          <a:xfrm>
            <a:off x="822960" y="1828800"/>
            <a:ext cx="5623560" cy="4480560"/>
          </a:xfrm>
          <a:prstGeom prst="roundRect">
            <a:avLst/>
          </a:prstGeom>
          <a:solidFill>
            <a:srgbClr val="11132A">
              <a:alpha val="92000"/>
            </a:srgbClr>
          </a:solidFill>
          <a:ln w="15240">
            <a:solidFill>
              <a:srgbClr val="2A2D55">
                <a:alpha val="75000"/>
              </a:srgbClr>
            </a:solidFill>
            <a:prstDash val="solid"/>
          </a:ln>
          <a:effectLst>
            <a:outerShdw blurRad="50800" dist="25400" dir="2700000" algn="bl" rotWithShape="0">
              <a:srgbClr val="000000">
                <a:alpha val="25000"/>
              </a:srgbClr>
            </a:outerShdw>
          </a:effectLst>
        </p:spPr>
        <p:txBody>
          <a:bodyPr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" name="Text 7"/>
          <p:cNvSpPr/>
          <p:nvPr/>
        </p:nvSpPr>
        <p:spPr>
          <a:xfrm>
            <a:off x="1143000" y="2057400"/>
            <a:ext cx="512064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>
              <a:defRPr>
                <a:solidFill>
                  <a:srgbClr val="FFFFFF"/>
                </a:solidFill>
              </a:defRPr>
            </a:pPr>
            <a:r>
              <a:rPr>
                <a:solidFill>
                  <a:srgbClr val="FFFFFF"/>
                </a:solidFill>
              </a:rPr>
              <a:t>Recherche sémantique :</a:t>
            </a:r>
          </a:p>
        </p:txBody>
      </p:sp>
      <p:sp>
        <p:nvSpPr>
          <p:cNvPr id="11" name="Text 8"/>
          <p:cNvSpPr/>
          <p:nvPr/>
        </p:nvSpPr>
        <p:spPr>
          <a:xfrm>
            <a:off x="1143000" y="2514600"/>
            <a:ext cx="5166360" cy="21945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>
              <a:defRPr>
                <a:solidFill>
                  <a:srgbClr val="FFFFFF"/>
                </a:solidFill>
              </a:defRPr>
            </a:pPr>
            <a:r>
              <a:rPr>
                <a:solidFill>
                  <a:srgbClr val="FFFFFF"/>
                </a:solidFill>
              </a:rPr>
              <a:t>Convertit le texte en vecteurs numériques (embeddings)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rPr>
                <a:solidFill>
                  <a:srgbClr val="FFFFFF"/>
                </a:solidFill>
              </a:rPr>
              <a:t>Trouve des documents au sens similaire, pas seulement aux mots identiques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rPr>
                <a:solidFill>
                  <a:srgbClr val="FFFFFF"/>
                </a:solidFill>
              </a:rPr>
              <a:t>Comprend les concepts proches (ex. « IA » ↔ « Machine Learning »)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rPr>
                <a:solidFill>
                  <a:srgbClr val="FFFFFF"/>
                </a:solidFill>
              </a:rPr>
              <a:t>Classe les résultats via des scores de similarité</a:t>
            </a:r>
          </a:p>
        </p:txBody>
      </p:sp>
      <p:sp>
        <p:nvSpPr>
          <p:cNvPr id="12" name="Shape 9"/>
          <p:cNvSpPr/>
          <p:nvPr/>
        </p:nvSpPr>
        <p:spPr>
          <a:xfrm>
            <a:off x="1143000" y="4983480"/>
            <a:ext cx="5074920" cy="1143000"/>
          </a:xfrm>
          <a:prstGeom prst="roundRect">
            <a:avLst/>
          </a:prstGeom>
          <a:solidFill>
            <a:srgbClr val="7C3AED">
              <a:alpha val="20000"/>
            </a:srgbClr>
          </a:solidFill>
          <a:ln w="12700">
            <a:solidFill>
              <a:srgbClr val="7C3AED">
                <a:alpha val="45000"/>
              </a:srgbClr>
            </a:solidFill>
            <a:prstDash val="solid"/>
          </a:ln>
        </p:spPr>
        <p:txBody>
          <a:bodyPr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" name="Text 10"/>
          <p:cNvSpPr/>
          <p:nvPr/>
        </p:nvSpPr>
        <p:spPr>
          <a:xfrm>
            <a:off x="1325880" y="5193792"/>
            <a:ext cx="470916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>
              <a:defRPr>
                <a:solidFill>
                  <a:srgbClr val="FFFFFF"/>
                </a:solidFill>
              </a:defRPr>
            </a:pPr>
            <a:r>
              <a:rPr>
                <a:solidFill>
                  <a:srgbClr val="FFFFFF"/>
                </a:solidFill>
              </a:rPr>
              <a:t>Idée clé : rechercher dans un espace d’embeddings</a:t>
            </a:r>
          </a:p>
        </p:txBody>
      </p:sp>
      <p:sp>
        <p:nvSpPr>
          <p:cNvPr id="14" name="Text 11"/>
          <p:cNvSpPr/>
          <p:nvPr/>
        </p:nvSpPr>
        <p:spPr>
          <a:xfrm>
            <a:off x="1325880" y="5577840"/>
            <a:ext cx="470916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>
              <a:defRPr>
                <a:solidFill>
                  <a:srgbClr val="FFFFFF"/>
                </a:solidFill>
              </a:defRPr>
            </a:pPr>
            <a:r>
              <a:rPr>
                <a:solidFill>
                  <a:srgbClr val="FFFFFF"/>
                </a:solidFill>
              </a:rPr>
              <a:t>Sens proche → vecteurs proches</a:t>
            </a:r>
          </a:p>
        </p:txBody>
      </p:sp>
      <p:pic>
        <p:nvPicPr>
          <p:cNvPr id="15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720840" y="2011680"/>
            <a:ext cx="4663440" cy="2834640"/>
          </a:xfrm>
          <a:prstGeom prst="rect">
            <a:avLst/>
          </a:prstGeom>
        </p:spPr>
      </p:pic>
      <p:sp>
        <p:nvSpPr>
          <p:cNvPr id="16" name="Shape 12"/>
          <p:cNvSpPr/>
          <p:nvPr/>
        </p:nvSpPr>
        <p:spPr>
          <a:xfrm>
            <a:off x="6720840" y="5029200"/>
            <a:ext cx="4663440" cy="1280160"/>
          </a:xfrm>
          <a:prstGeom prst="roundRect">
            <a:avLst/>
          </a:prstGeom>
          <a:solidFill>
            <a:srgbClr val="0F1024">
              <a:alpha val="92000"/>
            </a:srgbClr>
          </a:solidFill>
          <a:ln w="15240">
            <a:solidFill>
              <a:srgbClr val="2A2D55">
                <a:alpha val="75000"/>
              </a:srgbClr>
            </a:solidFill>
            <a:prstDash val="solid"/>
          </a:ln>
        </p:spPr>
        <p:txBody>
          <a:bodyPr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" name="Text 13"/>
          <p:cNvSpPr/>
          <p:nvPr/>
        </p:nvSpPr>
        <p:spPr>
          <a:xfrm>
            <a:off x="6995160" y="5212080"/>
            <a:ext cx="201168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>
              <a:defRPr>
                <a:solidFill>
                  <a:srgbClr val="FFFFFF"/>
                </a:solidFill>
              </a:defRPr>
            </a:pPr>
            <a:r>
              <a:rPr>
                <a:solidFill>
                  <a:srgbClr val="FFFFFF"/>
                </a:solidFill>
              </a:rPr>
              <a:t>Exemple de résultat</a:t>
            </a:r>
          </a:p>
        </p:txBody>
      </p:sp>
      <p:sp>
        <p:nvSpPr>
          <p:cNvPr id="18" name="Text 14"/>
          <p:cNvSpPr/>
          <p:nvPr/>
        </p:nvSpPr>
        <p:spPr>
          <a:xfrm>
            <a:off x="6995160" y="5504688"/>
            <a:ext cx="4206240" cy="685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>
              <a:defRPr>
                <a:solidFill>
                  <a:srgbClr val="FFFFFF"/>
                </a:solidFill>
              </a:defRPr>
            </a:pPr>
            <a:r>
              <a:rPr>
                <a:solidFill>
                  <a:srgbClr val="FFFFFF"/>
                </a:solidFill>
              </a:rPr>
              <a:t>Requête : « IA » → renvoie des docs ML / Deep Learning avec une forte similarité</a:t>
            </a:r>
          </a:p>
        </p:txBody>
      </p:sp>
      <p:sp>
        <p:nvSpPr>
          <p:cNvPr id="20" name="Text 15"/>
          <p:cNvSpPr/>
          <p:nvPr/>
        </p:nvSpPr>
        <p:spPr>
          <a:xfrm>
            <a:off x="11368735" y="6355080"/>
            <a:ext cx="54864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r">
              <a:buNone/>
              <a:defRPr>
                <a:solidFill>
                  <a:srgbClr val="FFFFFF"/>
                </a:solidFill>
              </a:defRPr>
            </a:pPr>
            <a:r>
              <a:rPr lang="en-US" sz="1200" dirty="0">
                <a:solidFill>
                  <a:srgbClr val="FFFFF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03</a:t>
            </a:r>
            <a:endParaRPr lang="en-US" sz="1200" dirty="0"/>
          </a:p>
        </p:txBody>
      </p:sp>
      <p:pic>
        <p:nvPicPr>
          <p:cNvPr id="21" name="Picture 20" descr="UIR-removebg-preview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277600" y="137160"/>
            <a:ext cx="685800" cy="58944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1695" cy="64008"/>
          </a:xfrm>
          <a:prstGeom prst="rect">
            <a:avLst/>
          </a:prstGeom>
          <a:solidFill>
            <a:srgbClr val="7C3AED">
              <a:alpha val="60000"/>
            </a:srgbClr>
          </a:solidFill>
          <a:ln w="12700">
            <a:solidFill>
              <a:srgbClr val="7C3AED">
                <a:alpha val="0"/>
              </a:srgbClr>
            </a:solidFill>
            <a:prstDash val="solid"/>
          </a:ln>
        </p:spPr>
        <p:txBody>
          <a:bodyPr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" name="Shape 1"/>
          <p:cNvSpPr/>
          <p:nvPr/>
        </p:nvSpPr>
        <p:spPr>
          <a:xfrm>
            <a:off x="0" y="50292"/>
            <a:ext cx="12191695" cy="27432"/>
          </a:xfrm>
          <a:prstGeom prst="rect">
            <a:avLst/>
          </a:prstGeom>
          <a:solidFill>
            <a:srgbClr val="3B82F6">
              <a:alpha val="45000"/>
            </a:srgbClr>
          </a:solidFill>
          <a:ln w="12700">
            <a:solidFill>
              <a:srgbClr val="3B82F6">
                <a:alpha val="0"/>
              </a:srgbClr>
            </a:solidFill>
            <a:prstDash val="solid"/>
          </a:ln>
        </p:spPr>
        <p:txBody>
          <a:bodyPr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" name="Text 2"/>
          <p:cNvSpPr/>
          <p:nvPr/>
        </p:nvSpPr>
        <p:spPr>
          <a:xfrm>
            <a:off x="731520" y="594360"/>
            <a:ext cx="10728655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>
              <a:defRPr>
                <a:solidFill>
                  <a:srgbClr val="FFFFFF"/>
                </a:solidFill>
              </a:defRPr>
            </a:pPr>
            <a:r>
              <a:rPr sz="3200" b="1" dirty="0" err="1">
                <a:solidFill>
                  <a:srgbClr val="FFFFFF"/>
                </a:solidFill>
              </a:rPr>
              <a:t>Fonctionnalités</a:t>
            </a:r>
            <a:r>
              <a:rPr sz="3200" b="1" dirty="0">
                <a:solidFill>
                  <a:srgbClr val="FFFFFF"/>
                </a:solidFill>
              </a:rPr>
              <a:t> </a:t>
            </a:r>
            <a:r>
              <a:rPr sz="3200" b="1" dirty="0" err="1">
                <a:solidFill>
                  <a:srgbClr val="FFFFFF"/>
                </a:solidFill>
              </a:rPr>
              <a:t>clés</a:t>
            </a:r>
            <a:endParaRPr sz="3200" b="1" dirty="0">
              <a:solidFill>
                <a:srgbClr val="FFFFFF"/>
              </a:solidFill>
            </a:endParaRPr>
          </a:p>
        </p:txBody>
      </p:sp>
      <p:sp>
        <p:nvSpPr>
          <p:cNvPr id="6" name="Text 3"/>
          <p:cNvSpPr/>
          <p:nvPr/>
        </p:nvSpPr>
        <p:spPr>
          <a:xfrm>
            <a:off x="731520" y="1097280"/>
            <a:ext cx="10728655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>
              <a:defRPr>
                <a:solidFill>
                  <a:srgbClr val="FFFFFF"/>
                </a:solidFill>
              </a:defRPr>
            </a:pPr>
            <a:r>
              <a:rPr>
                <a:solidFill>
                  <a:srgbClr val="FFFFFF"/>
                </a:solidFill>
              </a:rPr>
              <a:t>Simple, rapide et 100% local</a:t>
            </a:r>
          </a:p>
        </p:txBody>
      </p:sp>
      <p:sp>
        <p:nvSpPr>
          <p:cNvPr id="7" name="Shape 4"/>
          <p:cNvSpPr/>
          <p:nvPr/>
        </p:nvSpPr>
        <p:spPr>
          <a:xfrm>
            <a:off x="731520" y="1435608"/>
            <a:ext cx="2194560" cy="54864"/>
          </a:xfrm>
          <a:prstGeom prst="rect">
            <a:avLst/>
          </a:prstGeom>
          <a:solidFill>
            <a:srgbClr val="7C3AED"/>
          </a:solidFill>
          <a:ln w="12700">
            <a:solidFill>
              <a:srgbClr val="7C3AED"/>
            </a:solidFill>
            <a:prstDash val="solid"/>
          </a:ln>
          <a:effectLst>
            <a:outerShdw blurRad="38100" dist="19050" dir="2700000" algn="bl" rotWithShape="0">
              <a:srgbClr val="000000">
                <a:alpha val="25000"/>
              </a:srgbClr>
            </a:outerShdw>
          </a:effectLst>
        </p:spPr>
        <p:txBody>
          <a:bodyPr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" name="Shape 5"/>
          <p:cNvSpPr/>
          <p:nvPr/>
        </p:nvSpPr>
        <p:spPr>
          <a:xfrm>
            <a:off x="2971800" y="1435608"/>
            <a:ext cx="1097280" cy="54864"/>
          </a:xfrm>
          <a:prstGeom prst="rect">
            <a:avLst/>
          </a:prstGeom>
          <a:solidFill>
            <a:srgbClr val="3B82F6"/>
          </a:solidFill>
          <a:ln w="12700">
            <a:solidFill>
              <a:srgbClr val="3B82F6"/>
            </a:solidFill>
            <a:prstDash val="solid"/>
          </a:ln>
          <a:effectLst>
            <a:outerShdw blurRad="38100" dist="19050" dir="2700000" algn="bl" rotWithShape="0">
              <a:srgbClr val="000000">
                <a:alpha val="25000"/>
              </a:srgbClr>
            </a:outerShdw>
          </a:effectLst>
        </p:spPr>
        <p:txBody>
          <a:bodyPr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" name="Shape 6"/>
          <p:cNvSpPr/>
          <p:nvPr/>
        </p:nvSpPr>
        <p:spPr>
          <a:xfrm>
            <a:off x="822960" y="1920240"/>
            <a:ext cx="5623560" cy="1234440"/>
          </a:xfrm>
          <a:prstGeom prst="roundRect">
            <a:avLst/>
          </a:prstGeom>
          <a:solidFill>
            <a:srgbClr val="11132A">
              <a:alpha val="94000"/>
            </a:srgbClr>
          </a:solidFill>
          <a:ln w="15875">
            <a:solidFill>
              <a:srgbClr val="2A2D55">
                <a:alpha val="80000"/>
              </a:srgbClr>
            </a:solidFill>
            <a:prstDash val="solid"/>
          </a:ln>
          <a:effectLst>
            <a:outerShdw blurRad="50800" dist="25400" dir="2700000" algn="bl" rotWithShape="0">
              <a:srgbClr val="000000">
                <a:alpha val="25000"/>
              </a:srgbClr>
            </a:outerShdw>
          </a:effectLst>
        </p:spPr>
        <p:txBody>
          <a:bodyPr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43000" y="2212848"/>
            <a:ext cx="475488" cy="475488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1719072" y="2176272"/>
            <a:ext cx="452628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>
              <a:defRPr>
                <a:solidFill>
                  <a:srgbClr val="FFFFFF"/>
                </a:solidFill>
              </a:defRPr>
            </a:pPr>
            <a:r>
              <a:rPr>
                <a:solidFill>
                  <a:srgbClr val="FFFFFF"/>
                </a:solidFill>
              </a:rPr>
              <a:t>Importer des documents</a:t>
            </a:r>
          </a:p>
        </p:txBody>
      </p:sp>
      <p:sp>
        <p:nvSpPr>
          <p:cNvPr id="12" name="Text 8"/>
          <p:cNvSpPr/>
          <p:nvPr/>
        </p:nvSpPr>
        <p:spPr>
          <a:xfrm>
            <a:off x="1143000" y="2505456"/>
            <a:ext cx="4983480" cy="3657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defRPr>
                <a:solidFill>
                  <a:srgbClr val="FFFFFF"/>
                </a:solidFill>
              </a:defRPr>
            </a:pPr>
            <a:r>
              <a:rPr dirty="0" err="1">
                <a:solidFill>
                  <a:srgbClr val="FFFFFF"/>
                </a:solidFill>
              </a:rPr>
              <a:t>Supporte</a:t>
            </a:r>
            <a:r>
              <a:rPr dirty="0">
                <a:solidFill>
                  <a:srgbClr val="FFFFFF"/>
                </a:solidFill>
              </a:rPr>
              <a:t> les </a:t>
            </a:r>
            <a:r>
              <a:rPr dirty="0" err="1">
                <a:solidFill>
                  <a:srgbClr val="FFFFFF"/>
                </a:solidFill>
              </a:rPr>
              <a:t>fichiers</a:t>
            </a:r>
            <a:r>
              <a:rPr dirty="0">
                <a:solidFill>
                  <a:srgbClr val="FFFFFF"/>
                </a:solidFill>
              </a:rPr>
              <a:t> PDF et TXT. Les documents </a:t>
            </a:r>
            <a:r>
              <a:rPr dirty="0" err="1">
                <a:solidFill>
                  <a:srgbClr val="FFFFFF"/>
                </a:solidFill>
              </a:rPr>
              <a:t>sont</a:t>
            </a:r>
            <a:r>
              <a:rPr dirty="0">
                <a:solidFill>
                  <a:srgbClr val="FFFFFF"/>
                </a:solidFill>
              </a:rPr>
              <a:t> </a:t>
            </a:r>
            <a:r>
              <a:rPr dirty="0" err="1">
                <a:solidFill>
                  <a:srgbClr val="FFFFFF"/>
                </a:solidFill>
              </a:rPr>
              <a:t>traités</a:t>
            </a:r>
            <a:r>
              <a:rPr dirty="0">
                <a:solidFill>
                  <a:srgbClr val="FFFFFF"/>
                </a:solidFill>
              </a:rPr>
              <a:t> et </a:t>
            </a:r>
            <a:r>
              <a:rPr dirty="0" err="1">
                <a:solidFill>
                  <a:srgbClr val="FFFFFF"/>
                </a:solidFill>
              </a:rPr>
              <a:t>indexés</a:t>
            </a:r>
            <a:r>
              <a:rPr dirty="0">
                <a:solidFill>
                  <a:srgbClr val="FFFFFF"/>
                </a:solidFill>
              </a:rPr>
              <a:t> </a:t>
            </a:r>
            <a:r>
              <a:rPr dirty="0" err="1">
                <a:solidFill>
                  <a:srgbClr val="FFFFFF"/>
                </a:solidFill>
              </a:rPr>
              <a:t>automatiquement</a:t>
            </a:r>
            <a:r>
              <a:rPr dirty="0">
                <a:solidFill>
                  <a:srgbClr val="FFFFFF"/>
                </a:solidFill>
              </a:rPr>
              <a:t>.</a:t>
            </a:r>
          </a:p>
        </p:txBody>
      </p:sp>
      <p:sp>
        <p:nvSpPr>
          <p:cNvPr id="13" name="Shape 9"/>
          <p:cNvSpPr/>
          <p:nvPr/>
        </p:nvSpPr>
        <p:spPr>
          <a:xfrm>
            <a:off x="822960" y="3337560"/>
            <a:ext cx="5623560" cy="1234440"/>
          </a:xfrm>
          <a:prstGeom prst="roundRect">
            <a:avLst/>
          </a:prstGeom>
          <a:solidFill>
            <a:srgbClr val="11132A">
              <a:alpha val="94000"/>
            </a:srgbClr>
          </a:solidFill>
          <a:ln w="15875">
            <a:solidFill>
              <a:srgbClr val="2A2D55">
                <a:alpha val="80000"/>
              </a:srgbClr>
            </a:solidFill>
            <a:prstDash val="solid"/>
          </a:ln>
          <a:effectLst>
            <a:outerShdw blurRad="50800" dist="25400" dir="2700000" algn="bl" rotWithShape="0">
              <a:srgbClr val="000000">
                <a:alpha val="25000"/>
              </a:srgbClr>
            </a:outerShdw>
          </a:effectLst>
        </p:spPr>
        <p:txBody>
          <a:bodyPr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4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43000" y="3630168"/>
            <a:ext cx="475488" cy="475488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1719072" y="3593592"/>
            <a:ext cx="452628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>
              <a:defRPr>
                <a:solidFill>
                  <a:srgbClr val="FFFFFF"/>
                </a:solidFill>
              </a:defRPr>
            </a:pPr>
            <a:r>
              <a:rPr>
                <a:solidFill>
                  <a:srgbClr val="FFFFFF"/>
                </a:solidFill>
              </a:rPr>
              <a:t>Recherche sémantique</a:t>
            </a:r>
          </a:p>
        </p:txBody>
      </p:sp>
      <p:sp>
        <p:nvSpPr>
          <p:cNvPr id="16" name="Text 11"/>
          <p:cNvSpPr/>
          <p:nvPr/>
        </p:nvSpPr>
        <p:spPr>
          <a:xfrm>
            <a:off x="1143000" y="3913632"/>
            <a:ext cx="4983480" cy="3657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defRPr>
                <a:solidFill>
                  <a:srgbClr val="FFFFFF"/>
                </a:solidFill>
              </a:defRPr>
            </a:pPr>
            <a:r>
              <a:rPr dirty="0" err="1">
                <a:solidFill>
                  <a:srgbClr val="FFFFFF"/>
                </a:solidFill>
              </a:rPr>
              <a:t>Retrouver</a:t>
            </a:r>
            <a:r>
              <a:rPr dirty="0">
                <a:solidFill>
                  <a:srgbClr val="FFFFFF"/>
                </a:solidFill>
              </a:rPr>
              <a:t> des </a:t>
            </a:r>
            <a:r>
              <a:rPr dirty="0" err="1">
                <a:solidFill>
                  <a:srgbClr val="FFFFFF"/>
                </a:solidFill>
              </a:rPr>
              <a:t>résultats</a:t>
            </a:r>
            <a:r>
              <a:rPr dirty="0">
                <a:solidFill>
                  <a:srgbClr val="FFFFFF"/>
                </a:solidFill>
              </a:rPr>
              <a:t> par </a:t>
            </a:r>
            <a:r>
              <a:rPr dirty="0" err="1">
                <a:solidFill>
                  <a:srgbClr val="FFFFFF"/>
                </a:solidFill>
              </a:rPr>
              <a:t>sens</a:t>
            </a:r>
            <a:r>
              <a:rPr dirty="0">
                <a:solidFill>
                  <a:srgbClr val="FFFFFF"/>
                </a:solidFill>
              </a:rPr>
              <a:t> et </a:t>
            </a:r>
            <a:r>
              <a:rPr dirty="0" err="1">
                <a:solidFill>
                  <a:srgbClr val="FFFFFF"/>
                </a:solidFill>
              </a:rPr>
              <a:t>contexte</a:t>
            </a:r>
            <a:r>
              <a:rPr dirty="0">
                <a:solidFill>
                  <a:srgbClr val="FFFFFF"/>
                </a:solidFill>
              </a:rPr>
              <a:t>, pas </a:t>
            </a:r>
            <a:r>
              <a:rPr dirty="0" err="1">
                <a:solidFill>
                  <a:srgbClr val="FFFFFF"/>
                </a:solidFill>
              </a:rPr>
              <a:t>seulement</a:t>
            </a:r>
            <a:r>
              <a:rPr dirty="0">
                <a:solidFill>
                  <a:srgbClr val="FFFFFF"/>
                </a:solidFill>
              </a:rPr>
              <a:t> par mots-</a:t>
            </a:r>
            <a:r>
              <a:rPr dirty="0" err="1">
                <a:solidFill>
                  <a:srgbClr val="FFFFFF"/>
                </a:solidFill>
              </a:rPr>
              <a:t>clés</a:t>
            </a:r>
            <a:r>
              <a:rPr dirty="0">
                <a:solidFill>
                  <a:srgbClr val="FFFFFF"/>
                </a:solidFill>
              </a:rPr>
              <a:t>.</a:t>
            </a:r>
          </a:p>
        </p:txBody>
      </p:sp>
      <p:sp>
        <p:nvSpPr>
          <p:cNvPr id="17" name="Shape 12"/>
          <p:cNvSpPr/>
          <p:nvPr/>
        </p:nvSpPr>
        <p:spPr>
          <a:xfrm>
            <a:off x="822960" y="4754880"/>
            <a:ext cx="5623560" cy="1234440"/>
          </a:xfrm>
          <a:prstGeom prst="roundRect">
            <a:avLst/>
          </a:prstGeom>
          <a:solidFill>
            <a:srgbClr val="11132A">
              <a:alpha val="94000"/>
            </a:srgbClr>
          </a:solidFill>
          <a:ln w="15875">
            <a:solidFill>
              <a:srgbClr val="2A2D55">
                <a:alpha val="80000"/>
              </a:srgbClr>
            </a:solidFill>
            <a:prstDash val="solid"/>
          </a:ln>
          <a:effectLst>
            <a:outerShdw blurRad="50800" dist="25400" dir="2700000" algn="bl" rotWithShape="0">
              <a:srgbClr val="000000">
                <a:alpha val="25000"/>
              </a:srgbClr>
            </a:outerShdw>
          </a:effectLst>
        </p:spPr>
        <p:txBody>
          <a:bodyPr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8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43000" y="5047488"/>
            <a:ext cx="475488" cy="475488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1719072" y="5010912"/>
            <a:ext cx="452628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>
              <a:defRPr>
                <a:solidFill>
                  <a:srgbClr val="FFFFFF"/>
                </a:solidFill>
              </a:defRPr>
            </a:pPr>
            <a:r>
              <a:rPr>
                <a:solidFill>
                  <a:srgbClr val="FFFFFF"/>
                </a:solidFill>
              </a:rPr>
              <a:t>Score de similarité</a:t>
            </a:r>
          </a:p>
        </p:txBody>
      </p:sp>
      <p:sp>
        <p:nvSpPr>
          <p:cNvPr id="20" name="Text 14"/>
          <p:cNvSpPr/>
          <p:nvPr/>
        </p:nvSpPr>
        <p:spPr>
          <a:xfrm>
            <a:off x="1143000" y="5330952"/>
            <a:ext cx="4983480" cy="3657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defRPr>
                <a:solidFill>
                  <a:srgbClr val="FFFFFF"/>
                </a:solidFill>
              </a:defRPr>
            </a:pPr>
            <a:r>
              <a:rPr dirty="0" err="1">
                <a:solidFill>
                  <a:srgbClr val="FFFFFF"/>
                </a:solidFill>
              </a:rPr>
              <a:t>Chaque</a:t>
            </a:r>
            <a:r>
              <a:rPr dirty="0">
                <a:solidFill>
                  <a:srgbClr val="FFFFFF"/>
                </a:solidFill>
              </a:rPr>
              <a:t> </a:t>
            </a:r>
            <a:r>
              <a:rPr dirty="0" err="1">
                <a:solidFill>
                  <a:srgbClr val="FFFFFF"/>
                </a:solidFill>
              </a:rPr>
              <a:t>résultat</a:t>
            </a:r>
            <a:r>
              <a:rPr dirty="0">
                <a:solidFill>
                  <a:srgbClr val="FFFFFF"/>
                </a:solidFill>
              </a:rPr>
              <a:t> affiche un score de </a:t>
            </a:r>
            <a:r>
              <a:rPr dirty="0" err="1">
                <a:solidFill>
                  <a:srgbClr val="FFFFFF"/>
                </a:solidFill>
              </a:rPr>
              <a:t>similarité</a:t>
            </a:r>
            <a:r>
              <a:rPr dirty="0">
                <a:solidFill>
                  <a:srgbClr val="FFFFFF"/>
                </a:solidFill>
              </a:rPr>
              <a:t> pour </a:t>
            </a:r>
            <a:r>
              <a:rPr dirty="0" err="1">
                <a:solidFill>
                  <a:srgbClr val="FFFFFF"/>
                </a:solidFill>
              </a:rPr>
              <a:t>expliquer</a:t>
            </a:r>
            <a:r>
              <a:rPr dirty="0">
                <a:solidFill>
                  <a:srgbClr val="FFFFFF"/>
                </a:solidFill>
              </a:rPr>
              <a:t> le </a:t>
            </a:r>
            <a:r>
              <a:rPr dirty="0" err="1">
                <a:solidFill>
                  <a:srgbClr val="FFFFFF"/>
                </a:solidFill>
              </a:rPr>
              <a:t>classement</a:t>
            </a:r>
            <a:r>
              <a:rPr dirty="0">
                <a:solidFill>
                  <a:srgbClr val="FFFFFF"/>
                </a:solidFill>
              </a:rPr>
              <a:t>.</a:t>
            </a:r>
          </a:p>
        </p:txBody>
      </p:sp>
      <p:sp>
        <p:nvSpPr>
          <p:cNvPr id="21" name="Shape 15"/>
          <p:cNvSpPr/>
          <p:nvPr/>
        </p:nvSpPr>
        <p:spPr>
          <a:xfrm>
            <a:off x="6730538" y="1800436"/>
            <a:ext cx="4663440" cy="4069080"/>
          </a:xfrm>
          <a:prstGeom prst="roundRect">
            <a:avLst/>
          </a:prstGeom>
          <a:solidFill>
            <a:srgbClr val="11132A">
              <a:alpha val="94000"/>
            </a:srgbClr>
          </a:solidFill>
          <a:ln w="15875">
            <a:solidFill>
              <a:srgbClr val="2A2D55">
                <a:alpha val="80000"/>
              </a:srgbClr>
            </a:solidFill>
            <a:prstDash val="solid"/>
          </a:ln>
          <a:effectLst>
            <a:outerShdw blurRad="50800" dist="25400" dir="2700000" algn="bl" rotWithShape="0">
              <a:srgbClr val="000000">
                <a:alpha val="25000"/>
              </a:srgbClr>
            </a:outerShdw>
          </a:effectLst>
        </p:spPr>
        <p:txBody>
          <a:bodyPr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2" name="Image 4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040880" y="2212848"/>
            <a:ext cx="475488" cy="475488"/>
          </a:xfrm>
          <a:prstGeom prst="rect">
            <a:avLst/>
          </a:prstGeom>
        </p:spPr>
      </p:pic>
      <p:sp>
        <p:nvSpPr>
          <p:cNvPr id="23" name="Text 16"/>
          <p:cNvSpPr/>
          <p:nvPr/>
        </p:nvSpPr>
        <p:spPr>
          <a:xfrm>
            <a:off x="7516368" y="2323823"/>
            <a:ext cx="356616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>
              <a:defRPr>
                <a:solidFill>
                  <a:srgbClr val="FFFFFF"/>
                </a:solidFill>
              </a:defRPr>
            </a:pPr>
            <a:r>
              <a:rPr dirty="0" err="1">
                <a:solidFill>
                  <a:srgbClr val="FFFFFF"/>
                </a:solidFill>
              </a:rPr>
              <a:t>Exécution</a:t>
            </a:r>
            <a:r>
              <a:rPr dirty="0">
                <a:solidFill>
                  <a:srgbClr val="FFFFFF"/>
                </a:solidFill>
              </a:rPr>
              <a:t> 100% locale</a:t>
            </a:r>
          </a:p>
        </p:txBody>
      </p:sp>
      <p:sp>
        <p:nvSpPr>
          <p:cNvPr id="24" name="Text 17"/>
          <p:cNvSpPr/>
          <p:nvPr/>
        </p:nvSpPr>
        <p:spPr>
          <a:xfrm>
            <a:off x="7040880" y="2761489"/>
            <a:ext cx="4023360" cy="32004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defRPr>
                <a:solidFill>
                  <a:srgbClr val="FFFFFF"/>
                </a:solidFill>
              </a:defRPr>
            </a:pPr>
            <a:r>
              <a:rPr dirty="0" err="1">
                <a:solidFill>
                  <a:srgbClr val="FFFFFF"/>
                </a:solidFill>
              </a:rPr>
              <a:t>Fonctionne</a:t>
            </a:r>
            <a:r>
              <a:rPr dirty="0">
                <a:solidFill>
                  <a:srgbClr val="FFFFFF"/>
                </a:solidFill>
              </a:rPr>
              <a:t> hors </a:t>
            </a:r>
            <a:r>
              <a:rPr dirty="0" err="1">
                <a:solidFill>
                  <a:srgbClr val="FFFFFF"/>
                </a:solidFill>
              </a:rPr>
              <a:t>ligne</a:t>
            </a:r>
            <a:r>
              <a:rPr dirty="0">
                <a:solidFill>
                  <a:srgbClr val="FFFFFF"/>
                </a:solidFill>
              </a:rPr>
              <a:t> : </a:t>
            </a:r>
            <a:r>
              <a:rPr dirty="0" err="1">
                <a:solidFill>
                  <a:srgbClr val="FFFFFF"/>
                </a:solidFill>
              </a:rPr>
              <a:t>aucune</a:t>
            </a:r>
            <a:r>
              <a:rPr dirty="0">
                <a:solidFill>
                  <a:srgbClr val="FFFFFF"/>
                </a:solidFill>
              </a:rPr>
              <a:t> API externe. </a:t>
            </a:r>
            <a:r>
              <a:rPr dirty="0" err="1">
                <a:solidFill>
                  <a:srgbClr val="FFFFFF"/>
                </a:solidFill>
              </a:rPr>
              <a:t>Idéal</a:t>
            </a:r>
            <a:r>
              <a:rPr dirty="0">
                <a:solidFill>
                  <a:srgbClr val="FFFFFF"/>
                </a:solidFill>
              </a:rPr>
              <a:t> pour la </a:t>
            </a:r>
            <a:r>
              <a:rPr dirty="0" err="1">
                <a:solidFill>
                  <a:srgbClr val="FFFFFF"/>
                </a:solidFill>
              </a:rPr>
              <a:t>confidentialité</a:t>
            </a:r>
            <a:r>
              <a:rPr dirty="0">
                <a:solidFill>
                  <a:srgbClr val="FFFFFF"/>
                </a:solidFill>
              </a:rPr>
              <a:t> et la </a:t>
            </a:r>
            <a:r>
              <a:rPr dirty="0" err="1">
                <a:solidFill>
                  <a:srgbClr val="FFFFFF"/>
                </a:solidFill>
              </a:rPr>
              <a:t>reproductibilité</a:t>
            </a:r>
            <a:r>
              <a:rPr dirty="0">
                <a:solidFill>
                  <a:srgbClr val="FFFFFF"/>
                </a:solidFill>
              </a:rPr>
              <a:t>.</a:t>
            </a:r>
          </a:p>
        </p:txBody>
      </p:sp>
      <p:sp>
        <p:nvSpPr>
          <p:cNvPr id="25" name="Shape 18"/>
          <p:cNvSpPr/>
          <p:nvPr/>
        </p:nvSpPr>
        <p:spPr>
          <a:xfrm>
            <a:off x="6903720" y="6172200"/>
            <a:ext cx="1828800" cy="384048"/>
          </a:xfrm>
          <a:prstGeom prst="roundRect">
            <a:avLst/>
          </a:prstGeom>
          <a:solidFill>
            <a:srgbClr val="3B82F6">
              <a:alpha val="88000"/>
            </a:srgbClr>
          </a:solidFill>
          <a:ln w="12700">
            <a:solidFill>
              <a:srgbClr val="3B82F6">
                <a:alpha val="70000"/>
              </a:srgbClr>
            </a:solidFill>
            <a:prstDash val="solid"/>
          </a:ln>
        </p:spPr>
        <p:txBody>
          <a:bodyPr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6" name="Text 19"/>
          <p:cNvSpPr/>
          <p:nvPr/>
        </p:nvSpPr>
        <p:spPr>
          <a:xfrm>
            <a:off x="6903720" y="6217920"/>
            <a:ext cx="1828800" cy="29260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>
              <a:defRPr>
                <a:solidFill>
                  <a:srgbClr val="FFFFFF"/>
                </a:solidFill>
              </a:defRPr>
            </a:pPr>
            <a:r>
              <a:rPr dirty="0" err="1">
                <a:solidFill>
                  <a:srgbClr val="FFFFFF"/>
                </a:solidFill>
              </a:rPr>
              <a:t>Confidentialité</a:t>
            </a:r>
            <a:r>
              <a:rPr dirty="0">
                <a:solidFill>
                  <a:srgbClr val="FFFFFF"/>
                </a:solidFill>
              </a:rPr>
              <a:t> </a:t>
            </a:r>
          </a:p>
        </p:txBody>
      </p:sp>
      <p:sp>
        <p:nvSpPr>
          <p:cNvPr id="27" name="Shape 20"/>
          <p:cNvSpPr/>
          <p:nvPr/>
        </p:nvSpPr>
        <p:spPr>
          <a:xfrm>
            <a:off x="8823960" y="6172200"/>
            <a:ext cx="1828800" cy="384048"/>
          </a:xfrm>
          <a:prstGeom prst="roundRect">
            <a:avLst/>
          </a:prstGeom>
          <a:solidFill>
            <a:srgbClr val="7C3AED">
              <a:alpha val="88000"/>
            </a:srgbClr>
          </a:solidFill>
          <a:ln w="12700">
            <a:solidFill>
              <a:srgbClr val="7C3AED">
                <a:alpha val="70000"/>
              </a:srgbClr>
            </a:solidFill>
            <a:prstDash val="solid"/>
          </a:ln>
        </p:spPr>
        <p:txBody>
          <a:bodyPr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8" name="Text 21"/>
          <p:cNvSpPr/>
          <p:nvPr/>
        </p:nvSpPr>
        <p:spPr>
          <a:xfrm>
            <a:off x="8823960" y="6217920"/>
            <a:ext cx="1828800" cy="29260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>
              <a:defRPr>
                <a:solidFill>
                  <a:srgbClr val="FFFFFF"/>
                </a:solidFill>
              </a:defRPr>
            </a:pPr>
            <a:r>
              <a:rPr>
                <a:solidFill>
                  <a:srgbClr val="FFFFFF"/>
                </a:solidFill>
              </a:rPr>
              <a:t>Aucune clé API</a:t>
            </a:r>
          </a:p>
        </p:txBody>
      </p:sp>
      <p:sp>
        <p:nvSpPr>
          <p:cNvPr id="29" name="Text 22"/>
          <p:cNvSpPr/>
          <p:nvPr/>
        </p:nvSpPr>
        <p:spPr>
          <a:xfrm>
            <a:off x="11368735" y="6355080"/>
            <a:ext cx="54864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r">
              <a:buNone/>
              <a:defRPr>
                <a:solidFill>
                  <a:srgbClr val="FFFFFF"/>
                </a:solidFill>
              </a:defRPr>
            </a:pPr>
            <a:r>
              <a:rPr lang="en-US" sz="1200" dirty="0">
                <a:solidFill>
                  <a:srgbClr val="FFFFF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04</a:t>
            </a:r>
            <a:endParaRPr lang="en-US" sz="1200" dirty="0"/>
          </a:p>
        </p:txBody>
      </p:sp>
      <p:pic>
        <p:nvPicPr>
          <p:cNvPr id="30" name="Picture 29" descr="UIR-removebg-preview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277600" y="137160"/>
            <a:ext cx="685800" cy="58944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1695" cy="64008"/>
          </a:xfrm>
          <a:prstGeom prst="rect">
            <a:avLst/>
          </a:prstGeom>
          <a:solidFill>
            <a:srgbClr val="7C3AED">
              <a:alpha val="60000"/>
            </a:srgbClr>
          </a:solidFill>
          <a:ln w="12700">
            <a:solidFill>
              <a:srgbClr val="7C3AED">
                <a:alpha val="0"/>
              </a:srgbClr>
            </a:solidFill>
            <a:prstDash val="solid"/>
          </a:ln>
        </p:spPr>
        <p:txBody>
          <a:bodyPr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" name="Shape 1"/>
          <p:cNvSpPr/>
          <p:nvPr/>
        </p:nvSpPr>
        <p:spPr>
          <a:xfrm>
            <a:off x="0" y="50292"/>
            <a:ext cx="12191695" cy="27432"/>
          </a:xfrm>
          <a:prstGeom prst="rect">
            <a:avLst/>
          </a:prstGeom>
          <a:solidFill>
            <a:srgbClr val="3B82F6">
              <a:alpha val="45000"/>
            </a:srgbClr>
          </a:solidFill>
          <a:ln w="12700">
            <a:solidFill>
              <a:srgbClr val="3B82F6">
                <a:alpha val="0"/>
              </a:srgbClr>
            </a:solidFill>
            <a:prstDash val="solid"/>
          </a:ln>
        </p:spPr>
        <p:txBody>
          <a:bodyPr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" name="Text 2"/>
          <p:cNvSpPr/>
          <p:nvPr/>
        </p:nvSpPr>
        <p:spPr>
          <a:xfrm>
            <a:off x="731520" y="594360"/>
            <a:ext cx="10728655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>
              <a:defRPr>
                <a:solidFill>
                  <a:srgbClr val="FFFFFF"/>
                </a:solidFill>
              </a:defRPr>
            </a:pPr>
            <a:r>
              <a:rPr sz="3200" b="1" dirty="0">
                <a:solidFill>
                  <a:srgbClr val="FFFFFF"/>
                </a:solidFill>
              </a:rPr>
              <a:t>Stack</a:t>
            </a:r>
            <a:r>
              <a:rPr dirty="0">
                <a:solidFill>
                  <a:srgbClr val="FFFFFF"/>
                </a:solidFill>
              </a:rPr>
              <a:t> </a:t>
            </a:r>
            <a:r>
              <a:rPr sz="3600" b="1" dirty="0" err="1">
                <a:solidFill>
                  <a:srgbClr val="FFFFFF"/>
                </a:solidFill>
              </a:rPr>
              <a:t>technologique</a:t>
            </a:r>
            <a:endParaRPr b="1" dirty="0">
              <a:solidFill>
                <a:srgbClr val="FFFFFF"/>
              </a:solidFill>
            </a:endParaRPr>
          </a:p>
        </p:txBody>
      </p:sp>
      <p:sp>
        <p:nvSpPr>
          <p:cNvPr id="6" name="Text 3"/>
          <p:cNvSpPr/>
          <p:nvPr/>
        </p:nvSpPr>
        <p:spPr>
          <a:xfrm>
            <a:off x="731520" y="1097280"/>
            <a:ext cx="10728655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>
              <a:defRPr>
                <a:solidFill>
                  <a:srgbClr val="FFFFFF"/>
                </a:solidFill>
              </a:defRPr>
            </a:pPr>
            <a:r>
              <a:rPr>
                <a:solidFill>
                  <a:srgbClr val="FFFFFF"/>
                </a:solidFill>
              </a:rPr>
              <a:t>Outils légers, résultats solides</a:t>
            </a:r>
          </a:p>
        </p:txBody>
      </p:sp>
      <p:sp>
        <p:nvSpPr>
          <p:cNvPr id="7" name="Shape 4"/>
          <p:cNvSpPr/>
          <p:nvPr/>
        </p:nvSpPr>
        <p:spPr>
          <a:xfrm>
            <a:off x="731520" y="1435608"/>
            <a:ext cx="2194560" cy="54864"/>
          </a:xfrm>
          <a:prstGeom prst="rect">
            <a:avLst/>
          </a:prstGeom>
          <a:solidFill>
            <a:srgbClr val="7C3AED"/>
          </a:solidFill>
          <a:ln w="12700">
            <a:solidFill>
              <a:srgbClr val="7C3AED"/>
            </a:solidFill>
            <a:prstDash val="solid"/>
          </a:ln>
          <a:effectLst>
            <a:outerShdw blurRad="38100" dist="19050" dir="2700000" algn="bl" rotWithShape="0">
              <a:srgbClr val="000000">
                <a:alpha val="25000"/>
              </a:srgbClr>
            </a:outerShdw>
          </a:effectLst>
        </p:spPr>
        <p:txBody>
          <a:bodyPr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" name="Shape 5"/>
          <p:cNvSpPr/>
          <p:nvPr/>
        </p:nvSpPr>
        <p:spPr>
          <a:xfrm>
            <a:off x="2971800" y="1435608"/>
            <a:ext cx="1097280" cy="54864"/>
          </a:xfrm>
          <a:prstGeom prst="rect">
            <a:avLst/>
          </a:prstGeom>
          <a:solidFill>
            <a:srgbClr val="3B82F6"/>
          </a:solidFill>
          <a:ln w="12700">
            <a:solidFill>
              <a:srgbClr val="3B82F6"/>
            </a:solidFill>
            <a:prstDash val="solid"/>
          </a:ln>
          <a:effectLst>
            <a:outerShdw blurRad="38100" dist="19050" dir="2700000" algn="bl" rotWithShape="0">
              <a:srgbClr val="000000">
                <a:alpha val="25000"/>
              </a:srgbClr>
            </a:outerShdw>
          </a:effectLst>
        </p:spPr>
        <p:txBody>
          <a:bodyPr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" name="Shape 6"/>
          <p:cNvSpPr/>
          <p:nvPr/>
        </p:nvSpPr>
        <p:spPr>
          <a:xfrm>
            <a:off x="822960" y="2011680"/>
            <a:ext cx="2377440" cy="4206240"/>
          </a:xfrm>
          <a:prstGeom prst="roundRect">
            <a:avLst/>
          </a:prstGeom>
          <a:solidFill>
            <a:srgbClr val="11132A">
              <a:alpha val="92000"/>
            </a:srgbClr>
          </a:solidFill>
          <a:ln w="15240">
            <a:solidFill>
              <a:srgbClr val="2A2D55">
                <a:alpha val="75000"/>
              </a:srgbClr>
            </a:solidFill>
            <a:prstDash val="solid"/>
          </a:ln>
          <a:effectLst>
            <a:outerShdw blurRad="50800" dist="25400" dir="2700000" algn="bl" rotWithShape="0">
              <a:srgbClr val="000000">
                <a:alpha val="22000"/>
              </a:srgbClr>
            </a:outerShdw>
          </a:effectLst>
        </p:spPr>
        <p:txBody>
          <a:bodyPr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" name="Shape 7"/>
          <p:cNvSpPr/>
          <p:nvPr/>
        </p:nvSpPr>
        <p:spPr>
          <a:xfrm>
            <a:off x="1143000" y="2331720"/>
            <a:ext cx="1737360" cy="1234440"/>
          </a:xfrm>
          <a:prstGeom prst="roundRect">
            <a:avLst/>
          </a:prstGeom>
          <a:solidFill>
            <a:srgbClr val="FFFFFF">
              <a:alpha val="6000"/>
            </a:srgbClr>
          </a:solidFill>
          <a:ln w="12700">
            <a:solidFill>
              <a:srgbClr val="2A2D55">
                <a:alpha val="65000"/>
              </a:srgbClr>
            </a:solidFill>
            <a:prstDash val="solid"/>
          </a:ln>
        </p:spPr>
        <p:txBody>
          <a:bodyPr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1" name="Image 1" descr="/mnt/data/streamlit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9888" y="2542032"/>
            <a:ext cx="1243584" cy="822960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1143000" y="3794760"/>
            <a:ext cx="173736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>
                <a:solidFill>
                  <a:srgbClr val="FFFFFF"/>
                </a:solidFill>
              </a:defRPr>
            </a:pPr>
            <a:r>
              <a:rPr lang="en-US" sz="1600" b="1" dirty="0">
                <a:solidFill>
                  <a:srgbClr val="FFFFFF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Streamlit</a:t>
            </a:r>
            <a:endParaRPr lang="en-US" sz="1600" dirty="0"/>
          </a:p>
        </p:txBody>
      </p:sp>
      <p:sp>
        <p:nvSpPr>
          <p:cNvPr id="13" name="Text 9"/>
          <p:cNvSpPr/>
          <p:nvPr/>
        </p:nvSpPr>
        <p:spPr>
          <a:xfrm>
            <a:off x="1143000" y="4160520"/>
            <a:ext cx="173736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>
              <a:defRPr>
                <a:solidFill>
                  <a:srgbClr val="FFFFFF"/>
                </a:solidFill>
              </a:defRPr>
            </a:pPr>
            <a:r>
              <a:rPr>
                <a:solidFill>
                  <a:srgbClr val="FFFFFF"/>
                </a:solidFill>
              </a:rPr>
              <a:t>Frontend</a:t>
            </a:r>
          </a:p>
        </p:txBody>
      </p:sp>
      <p:sp>
        <p:nvSpPr>
          <p:cNvPr id="14" name="Shape 10"/>
          <p:cNvSpPr/>
          <p:nvPr/>
        </p:nvSpPr>
        <p:spPr>
          <a:xfrm>
            <a:off x="1280160" y="4526280"/>
            <a:ext cx="1463040" cy="36576"/>
          </a:xfrm>
          <a:prstGeom prst="rect">
            <a:avLst/>
          </a:prstGeom>
          <a:solidFill>
            <a:srgbClr val="2A2D55">
              <a:alpha val="70000"/>
            </a:srgbClr>
          </a:solidFill>
          <a:ln w="12700">
            <a:solidFill>
              <a:srgbClr val="2A2D55">
                <a:alpha val="0"/>
              </a:srgbClr>
            </a:solidFill>
            <a:prstDash val="solid"/>
          </a:ln>
        </p:spPr>
        <p:txBody>
          <a:bodyPr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" name="Text 11"/>
          <p:cNvSpPr/>
          <p:nvPr/>
        </p:nvSpPr>
        <p:spPr>
          <a:xfrm>
            <a:off x="1325880" y="4709160"/>
            <a:ext cx="1645920" cy="11887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defRPr>
                <a:solidFill>
                  <a:srgbClr val="FFFFFF"/>
                </a:solidFill>
              </a:defRPr>
            </a:pPr>
            <a:r>
              <a:rPr dirty="0">
                <a:solidFill>
                  <a:srgbClr val="FFFFFF"/>
                </a:solidFill>
              </a:rPr>
              <a:t>Interface interactive pour </a:t>
            </a:r>
            <a:r>
              <a:rPr dirty="0" err="1">
                <a:solidFill>
                  <a:srgbClr val="FFFFFF"/>
                </a:solidFill>
              </a:rPr>
              <a:t>l’upload</a:t>
            </a:r>
            <a:r>
              <a:rPr dirty="0">
                <a:solidFill>
                  <a:srgbClr val="FFFFFF"/>
                </a:solidFill>
              </a:rPr>
              <a:t> et la recherche.</a:t>
            </a:r>
          </a:p>
        </p:txBody>
      </p:sp>
      <p:sp>
        <p:nvSpPr>
          <p:cNvPr id="16" name="Shape 12"/>
          <p:cNvSpPr/>
          <p:nvPr/>
        </p:nvSpPr>
        <p:spPr>
          <a:xfrm>
            <a:off x="3547872" y="2011680"/>
            <a:ext cx="2377440" cy="4206240"/>
          </a:xfrm>
          <a:prstGeom prst="roundRect">
            <a:avLst/>
          </a:prstGeom>
          <a:solidFill>
            <a:srgbClr val="11132A">
              <a:alpha val="92000"/>
            </a:srgbClr>
          </a:solidFill>
          <a:ln w="15240">
            <a:solidFill>
              <a:srgbClr val="2A2D55">
                <a:alpha val="75000"/>
              </a:srgbClr>
            </a:solidFill>
            <a:prstDash val="solid"/>
          </a:ln>
          <a:effectLst>
            <a:outerShdw blurRad="50800" dist="25400" dir="2700000" algn="bl" rotWithShape="0">
              <a:srgbClr val="000000">
                <a:alpha val="22000"/>
              </a:srgbClr>
            </a:outerShdw>
          </a:effectLst>
        </p:spPr>
        <p:txBody>
          <a:bodyPr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" name="Shape 13"/>
          <p:cNvSpPr/>
          <p:nvPr/>
        </p:nvSpPr>
        <p:spPr>
          <a:xfrm>
            <a:off x="3867912" y="2331720"/>
            <a:ext cx="1737360" cy="1234440"/>
          </a:xfrm>
          <a:prstGeom prst="roundRect">
            <a:avLst/>
          </a:prstGeom>
          <a:solidFill>
            <a:srgbClr val="FFFFFF">
              <a:alpha val="6000"/>
            </a:srgbClr>
          </a:solidFill>
          <a:ln w="12700">
            <a:solidFill>
              <a:srgbClr val="2A2D55">
                <a:alpha val="65000"/>
              </a:srgbClr>
            </a:solidFill>
            <a:prstDash val="solid"/>
          </a:ln>
        </p:spPr>
        <p:txBody>
          <a:bodyPr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8" name="Image 2" descr="/mnt/data/fastapi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14800" y="2542032"/>
            <a:ext cx="1243584" cy="822960"/>
          </a:xfrm>
          <a:prstGeom prst="rect">
            <a:avLst/>
          </a:prstGeom>
        </p:spPr>
      </p:pic>
      <p:sp>
        <p:nvSpPr>
          <p:cNvPr id="19" name="Text 14"/>
          <p:cNvSpPr/>
          <p:nvPr/>
        </p:nvSpPr>
        <p:spPr>
          <a:xfrm>
            <a:off x="3867912" y="3794760"/>
            <a:ext cx="173736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>
                <a:solidFill>
                  <a:srgbClr val="FFFFFF"/>
                </a:solidFill>
              </a:defRPr>
            </a:pPr>
            <a:r>
              <a:rPr lang="en-US" sz="1600" b="1" dirty="0">
                <a:solidFill>
                  <a:srgbClr val="FFFFFF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FastAPI</a:t>
            </a:r>
            <a:endParaRPr lang="en-US" sz="1600" dirty="0"/>
          </a:p>
        </p:txBody>
      </p:sp>
      <p:sp>
        <p:nvSpPr>
          <p:cNvPr id="20" name="Text 15"/>
          <p:cNvSpPr/>
          <p:nvPr/>
        </p:nvSpPr>
        <p:spPr>
          <a:xfrm>
            <a:off x="3867912" y="4160520"/>
            <a:ext cx="173736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>
              <a:defRPr>
                <a:solidFill>
                  <a:srgbClr val="FFFFFF"/>
                </a:solidFill>
              </a:defRPr>
            </a:pPr>
            <a:r>
              <a:rPr>
                <a:solidFill>
                  <a:srgbClr val="FFFFFF"/>
                </a:solidFill>
              </a:rPr>
              <a:t>Backend</a:t>
            </a:r>
          </a:p>
        </p:txBody>
      </p:sp>
      <p:sp>
        <p:nvSpPr>
          <p:cNvPr id="21" name="Shape 16"/>
          <p:cNvSpPr/>
          <p:nvPr/>
        </p:nvSpPr>
        <p:spPr>
          <a:xfrm>
            <a:off x="4005072" y="4526280"/>
            <a:ext cx="1463040" cy="36576"/>
          </a:xfrm>
          <a:prstGeom prst="rect">
            <a:avLst/>
          </a:prstGeom>
          <a:solidFill>
            <a:srgbClr val="2A2D55">
              <a:alpha val="70000"/>
            </a:srgbClr>
          </a:solidFill>
          <a:ln w="12700">
            <a:solidFill>
              <a:srgbClr val="2A2D55">
                <a:alpha val="0"/>
              </a:srgbClr>
            </a:solidFill>
            <a:prstDash val="solid"/>
          </a:ln>
        </p:spPr>
        <p:txBody>
          <a:bodyPr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2" name="Text 17"/>
          <p:cNvSpPr/>
          <p:nvPr/>
        </p:nvSpPr>
        <p:spPr>
          <a:xfrm>
            <a:off x="4050792" y="4709160"/>
            <a:ext cx="1554480" cy="11887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defRPr>
                <a:solidFill>
                  <a:srgbClr val="FFFFFF"/>
                </a:solidFill>
              </a:defRPr>
            </a:pPr>
            <a:r>
              <a:rPr dirty="0">
                <a:solidFill>
                  <a:srgbClr val="FFFFFF"/>
                </a:solidFill>
              </a:rPr>
              <a:t>Couche API pour </a:t>
            </a:r>
            <a:r>
              <a:rPr dirty="0" err="1">
                <a:solidFill>
                  <a:srgbClr val="FFFFFF"/>
                </a:solidFill>
              </a:rPr>
              <a:t>l’indexation</a:t>
            </a:r>
            <a:r>
              <a:rPr dirty="0">
                <a:solidFill>
                  <a:srgbClr val="FFFFFF"/>
                </a:solidFill>
              </a:rPr>
              <a:t> et la recherche.</a:t>
            </a:r>
          </a:p>
        </p:txBody>
      </p:sp>
      <p:sp>
        <p:nvSpPr>
          <p:cNvPr id="23" name="Shape 18"/>
          <p:cNvSpPr/>
          <p:nvPr/>
        </p:nvSpPr>
        <p:spPr>
          <a:xfrm>
            <a:off x="6272784" y="2011680"/>
            <a:ext cx="2377440" cy="4206240"/>
          </a:xfrm>
          <a:prstGeom prst="roundRect">
            <a:avLst/>
          </a:prstGeom>
          <a:solidFill>
            <a:srgbClr val="11132A">
              <a:alpha val="92000"/>
            </a:srgbClr>
          </a:solidFill>
          <a:ln w="15240">
            <a:solidFill>
              <a:srgbClr val="2A2D55">
                <a:alpha val="75000"/>
              </a:srgbClr>
            </a:solidFill>
            <a:prstDash val="solid"/>
          </a:ln>
          <a:effectLst>
            <a:outerShdw blurRad="50800" dist="25400" dir="2700000" algn="bl" rotWithShape="0">
              <a:srgbClr val="000000">
                <a:alpha val="22000"/>
              </a:srgbClr>
            </a:outerShdw>
          </a:effectLst>
        </p:spPr>
        <p:txBody>
          <a:bodyPr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4" name="Shape 19"/>
          <p:cNvSpPr/>
          <p:nvPr/>
        </p:nvSpPr>
        <p:spPr>
          <a:xfrm>
            <a:off x="6592824" y="2331720"/>
            <a:ext cx="1737360" cy="1234440"/>
          </a:xfrm>
          <a:prstGeom prst="roundRect">
            <a:avLst/>
          </a:prstGeom>
          <a:solidFill>
            <a:srgbClr val="FFFFFF">
              <a:alpha val="6000"/>
            </a:srgbClr>
          </a:solidFill>
          <a:ln w="12700">
            <a:solidFill>
              <a:srgbClr val="2A2D55">
                <a:alpha val="65000"/>
              </a:srgbClr>
            </a:solidFill>
            <a:prstDash val="solid"/>
          </a:ln>
        </p:spPr>
        <p:txBody>
          <a:bodyPr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5" name="Image 3" descr="/mnt/data/chroma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39712" y="2542032"/>
            <a:ext cx="1243584" cy="822960"/>
          </a:xfrm>
          <a:prstGeom prst="rect">
            <a:avLst/>
          </a:prstGeom>
        </p:spPr>
      </p:pic>
      <p:sp>
        <p:nvSpPr>
          <p:cNvPr id="26" name="Text 20"/>
          <p:cNvSpPr/>
          <p:nvPr/>
        </p:nvSpPr>
        <p:spPr>
          <a:xfrm>
            <a:off x="6592824" y="3794760"/>
            <a:ext cx="173736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>
                <a:solidFill>
                  <a:srgbClr val="FFFFFF"/>
                </a:solidFill>
              </a:defRPr>
            </a:pPr>
            <a:r>
              <a:rPr lang="en-US" sz="1600" b="1" dirty="0">
                <a:solidFill>
                  <a:srgbClr val="FFFFFF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ChromaDB</a:t>
            </a:r>
            <a:endParaRPr lang="en-US" sz="1600" dirty="0"/>
          </a:p>
        </p:txBody>
      </p:sp>
      <p:sp>
        <p:nvSpPr>
          <p:cNvPr id="27" name="Text 21"/>
          <p:cNvSpPr/>
          <p:nvPr/>
        </p:nvSpPr>
        <p:spPr>
          <a:xfrm>
            <a:off x="6592823" y="4160520"/>
            <a:ext cx="2264849" cy="34747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>
              <a:defRPr>
                <a:solidFill>
                  <a:srgbClr val="FFFFFF"/>
                </a:solidFill>
              </a:defRPr>
            </a:pPr>
            <a:r>
              <a:rPr dirty="0">
                <a:solidFill>
                  <a:srgbClr val="FFFFFF"/>
                </a:solidFill>
              </a:rPr>
              <a:t>Base de </a:t>
            </a:r>
            <a:r>
              <a:rPr dirty="0" err="1">
                <a:solidFill>
                  <a:srgbClr val="FFFFFF"/>
                </a:solidFill>
              </a:rPr>
              <a:t>vecteurs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28" name="Shape 22"/>
          <p:cNvSpPr/>
          <p:nvPr/>
        </p:nvSpPr>
        <p:spPr>
          <a:xfrm>
            <a:off x="6729984" y="4526280"/>
            <a:ext cx="1463040" cy="36576"/>
          </a:xfrm>
          <a:prstGeom prst="rect">
            <a:avLst/>
          </a:prstGeom>
          <a:solidFill>
            <a:srgbClr val="2A2D55">
              <a:alpha val="70000"/>
            </a:srgbClr>
          </a:solidFill>
          <a:ln w="12700">
            <a:solidFill>
              <a:srgbClr val="2A2D55">
                <a:alpha val="0"/>
              </a:srgbClr>
            </a:solidFill>
            <a:prstDash val="solid"/>
          </a:ln>
        </p:spPr>
        <p:txBody>
          <a:bodyPr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9" name="Text 23"/>
          <p:cNvSpPr/>
          <p:nvPr/>
        </p:nvSpPr>
        <p:spPr>
          <a:xfrm>
            <a:off x="6775704" y="4709160"/>
            <a:ext cx="1737360" cy="11887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defRPr>
                <a:solidFill>
                  <a:srgbClr val="FFFFFF"/>
                </a:solidFill>
              </a:defRPr>
            </a:pPr>
            <a:r>
              <a:rPr dirty="0">
                <a:solidFill>
                  <a:srgbClr val="FFFFFF"/>
                </a:solidFill>
              </a:rPr>
              <a:t>Stocke les embeddings et </a:t>
            </a:r>
            <a:r>
              <a:rPr dirty="0" err="1">
                <a:solidFill>
                  <a:srgbClr val="FFFFFF"/>
                </a:solidFill>
              </a:rPr>
              <a:t>permet</a:t>
            </a:r>
            <a:r>
              <a:rPr dirty="0">
                <a:solidFill>
                  <a:srgbClr val="FFFFFF"/>
                </a:solidFill>
              </a:rPr>
              <a:t> la recherche par </a:t>
            </a:r>
            <a:r>
              <a:rPr dirty="0" err="1">
                <a:solidFill>
                  <a:srgbClr val="FFFFFF"/>
                </a:solidFill>
              </a:rPr>
              <a:t>similarité</a:t>
            </a:r>
            <a:r>
              <a:rPr dirty="0">
                <a:solidFill>
                  <a:srgbClr val="FFFFFF"/>
                </a:solidFill>
              </a:rPr>
              <a:t>.</a:t>
            </a:r>
          </a:p>
        </p:txBody>
      </p:sp>
      <p:sp>
        <p:nvSpPr>
          <p:cNvPr id="30" name="Shape 24"/>
          <p:cNvSpPr/>
          <p:nvPr/>
        </p:nvSpPr>
        <p:spPr>
          <a:xfrm>
            <a:off x="8997696" y="2011680"/>
            <a:ext cx="2377440" cy="4206240"/>
          </a:xfrm>
          <a:prstGeom prst="roundRect">
            <a:avLst/>
          </a:prstGeom>
          <a:solidFill>
            <a:srgbClr val="11132A">
              <a:alpha val="92000"/>
            </a:srgbClr>
          </a:solidFill>
          <a:ln w="15240">
            <a:solidFill>
              <a:srgbClr val="2A2D55">
                <a:alpha val="75000"/>
              </a:srgbClr>
            </a:solidFill>
            <a:prstDash val="solid"/>
          </a:ln>
          <a:effectLst>
            <a:outerShdw blurRad="50800" dist="25400" dir="2700000" algn="bl" rotWithShape="0">
              <a:srgbClr val="000000">
                <a:alpha val="22000"/>
              </a:srgbClr>
            </a:outerShdw>
          </a:effectLst>
        </p:spPr>
        <p:txBody>
          <a:bodyPr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1" name="Shape 25"/>
          <p:cNvSpPr/>
          <p:nvPr/>
        </p:nvSpPr>
        <p:spPr>
          <a:xfrm>
            <a:off x="9317736" y="2331720"/>
            <a:ext cx="1737360" cy="1234440"/>
          </a:xfrm>
          <a:prstGeom prst="roundRect">
            <a:avLst/>
          </a:prstGeom>
          <a:solidFill>
            <a:srgbClr val="FFFFFF">
              <a:alpha val="6000"/>
            </a:srgbClr>
          </a:solidFill>
          <a:ln w="12700">
            <a:solidFill>
              <a:srgbClr val="2A2D55">
                <a:alpha val="65000"/>
              </a:srgbClr>
            </a:solidFill>
            <a:prstDash val="solid"/>
          </a:ln>
        </p:spPr>
        <p:txBody>
          <a:bodyPr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32" name="Image 4" descr="/mnt/data/sbert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64624" y="2542032"/>
            <a:ext cx="1243584" cy="822960"/>
          </a:xfrm>
          <a:prstGeom prst="rect">
            <a:avLst/>
          </a:prstGeom>
        </p:spPr>
      </p:pic>
      <p:sp>
        <p:nvSpPr>
          <p:cNvPr id="33" name="Text 26"/>
          <p:cNvSpPr/>
          <p:nvPr/>
        </p:nvSpPr>
        <p:spPr>
          <a:xfrm>
            <a:off x="9317736" y="3794760"/>
            <a:ext cx="173736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>
                <a:solidFill>
                  <a:srgbClr val="FFFFFF"/>
                </a:solidFill>
              </a:defRPr>
            </a:pPr>
            <a:r>
              <a:rPr lang="en-US" sz="1600" b="1" dirty="0">
                <a:solidFill>
                  <a:srgbClr val="FFFFFF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Sentence-Transformers</a:t>
            </a:r>
            <a:endParaRPr lang="en-US" sz="1600" dirty="0"/>
          </a:p>
        </p:txBody>
      </p:sp>
      <p:sp>
        <p:nvSpPr>
          <p:cNvPr id="34" name="Text 27"/>
          <p:cNvSpPr/>
          <p:nvPr/>
        </p:nvSpPr>
        <p:spPr>
          <a:xfrm>
            <a:off x="9311640" y="4242816"/>
            <a:ext cx="173736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>
              <a:defRPr>
                <a:solidFill>
                  <a:srgbClr val="FFFFFF"/>
                </a:solidFill>
              </a:defRPr>
            </a:pPr>
            <a:r>
              <a:rPr dirty="0">
                <a:solidFill>
                  <a:srgbClr val="FFFFFF"/>
                </a:solidFill>
              </a:rPr>
              <a:t>Embeddings</a:t>
            </a:r>
          </a:p>
        </p:txBody>
      </p:sp>
      <p:sp>
        <p:nvSpPr>
          <p:cNvPr id="35" name="Shape 28"/>
          <p:cNvSpPr/>
          <p:nvPr/>
        </p:nvSpPr>
        <p:spPr>
          <a:xfrm>
            <a:off x="9454896" y="4526280"/>
            <a:ext cx="1463040" cy="36576"/>
          </a:xfrm>
          <a:prstGeom prst="rect">
            <a:avLst/>
          </a:prstGeom>
          <a:solidFill>
            <a:srgbClr val="2A2D55">
              <a:alpha val="70000"/>
            </a:srgbClr>
          </a:solidFill>
          <a:ln w="12700">
            <a:solidFill>
              <a:srgbClr val="2A2D55">
                <a:alpha val="0"/>
              </a:srgbClr>
            </a:solidFill>
            <a:prstDash val="solid"/>
          </a:ln>
        </p:spPr>
        <p:txBody>
          <a:bodyPr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6" name="Text 29"/>
          <p:cNvSpPr/>
          <p:nvPr/>
        </p:nvSpPr>
        <p:spPr>
          <a:xfrm>
            <a:off x="9500616" y="4709160"/>
            <a:ext cx="1371600" cy="11887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defRPr>
                <a:solidFill>
                  <a:srgbClr val="FFFFFF"/>
                </a:solidFill>
              </a:defRPr>
            </a:pPr>
            <a:r>
              <a:rPr dirty="0" err="1">
                <a:solidFill>
                  <a:srgbClr val="FFFFFF"/>
                </a:solidFill>
              </a:rPr>
              <a:t>Modèle</a:t>
            </a:r>
            <a:r>
              <a:rPr dirty="0">
                <a:solidFill>
                  <a:srgbClr val="FFFFFF"/>
                </a:solidFill>
              </a:rPr>
              <a:t> : all-MiniLM-L6-v2</a:t>
            </a:r>
          </a:p>
        </p:txBody>
      </p:sp>
      <p:sp>
        <p:nvSpPr>
          <p:cNvPr id="38" name="Text 30"/>
          <p:cNvSpPr/>
          <p:nvPr/>
        </p:nvSpPr>
        <p:spPr>
          <a:xfrm>
            <a:off x="11368735" y="6355080"/>
            <a:ext cx="54864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r">
              <a:buNone/>
              <a:defRPr>
                <a:solidFill>
                  <a:srgbClr val="FFFFFF"/>
                </a:solidFill>
              </a:defRPr>
            </a:pPr>
            <a:r>
              <a:rPr lang="en-US" sz="1200" dirty="0">
                <a:solidFill>
                  <a:srgbClr val="FFFFF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05</a:t>
            </a:r>
            <a:endParaRPr lang="en-US" sz="1200" dirty="0"/>
          </a:p>
        </p:txBody>
      </p:sp>
      <p:pic>
        <p:nvPicPr>
          <p:cNvPr id="39" name="Picture 38" descr="UIR-removebg-preview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277600" y="137160"/>
            <a:ext cx="685800" cy="58944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1695" cy="64008"/>
          </a:xfrm>
          <a:prstGeom prst="rect">
            <a:avLst/>
          </a:prstGeom>
          <a:solidFill>
            <a:srgbClr val="7C3AED">
              <a:alpha val="60000"/>
            </a:srgbClr>
          </a:solidFill>
          <a:ln w="12700">
            <a:solidFill>
              <a:srgbClr val="7C3AED">
                <a:alpha val="0"/>
              </a:srgbClr>
            </a:solidFill>
            <a:prstDash val="solid"/>
          </a:ln>
        </p:spPr>
        <p:txBody>
          <a:bodyPr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" name="Shape 1"/>
          <p:cNvSpPr/>
          <p:nvPr/>
        </p:nvSpPr>
        <p:spPr>
          <a:xfrm>
            <a:off x="0" y="50292"/>
            <a:ext cx="12191695" cy="27432"/>
          </a:xfrm>
          <a:prstGeom prst="rect">
            <a:avLst/>
          </a:prstGeom>
          <a:solidFill>
            <a:srgbClr val="3B82F6">
              <a:alpha val="45000"/>
            </a:srgbClr>
          </a:solidFill>
          <a:ln w="12700">
            <a:solidFill>
              <a:srgbClr val="3B82F6">
                <a:alpha val="0"/>
              </a:srgbClr>
            </a:solidFill>
            <a:prstDash val="solid"/>
          </a:ln>
        </p:spPr>
        <p:txBody>
          <a:bodyPr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" name="Text 2"/>
          <p:cNvSpPr/>
          <p:nvPr/>
        </p:nvSpPr>
        <p:spPr>
          <a:xfrm>
            <a:off x="731520" y="594360"/>
            <a:ext cx="10728655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>
              <a:defRPr>
                <a:solidFill>
                  <a:srgbClr val="FFFFFF"/>
                </a:solidFill>
              </a:defRPr>
            </a:pPr>
            <a:r>
              <a:rPr sz="3200" b="1" dirty="0">
                <a:solidFill>
                  <a:srgbClr val="FFFFFF"/>
                </a:solidFill>
              </a:rPr>
              <a:t>Architecture </a:t>
            </a:r>
            <a:r>
              <a:rPr sz="3200" b="1" dirty="0" err="1">
                <a:solidFill>
                  <a:srgbClr val="FFFFFF"/>
                </a:solidFill>
              </a:rPr>
              <a:t>système</a:t>
            </a:r>
            <a:endParaRPr sz="3200" b="1" dirty="0">
              <a:solidFill>
                <a:srgbClr val="FFFFFF"/>
              </a:solidFill>
            </a:endParaRPr>
          </a:p>
        </p:txBody>
      </p:sp>
      <p:sp>
        <p:nvSpPr>
          <p:cNvPr id="6" name="Text 3"/>
          <p:cNvSpPr/>
          <p:nvPr/>
        </p:nvSpPr>
        <p:spPr>
          <a:xfrm>
            <a:off x="731520" y="1097280"/>
            <a:ext cx="10728655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>
              <a:defRPr>
                <a:solidFill>
                  <a:srgbClr val="FFFFFF"/>
                </a:solidFill>
              </a:defRPr>
            </a:pPr>
            <a:r>
              <a:rPr>
                <a:solidFill>
                  <a:srgbClr val="FFFFFF"/>
                </a:solidFill>
              </a:rPr>
              <a:t>Flux de bout en bout : de l’interface à la recherche vectorielle</a:t>
            </a:r>
          </a:p>
        </p:txBody>
      </p:sp>
      <p:sp>
        <p:nvSpPr>
          <p:cNvPr id="7" name="Shape 4"/>
          <p:cNvSpPr/>
          <p:nvPr/>
        </p:nvSpPr>
        <p:spPr>
          <a:xfrm>
            <a:off x="731520" y="1435608"/>
            <a:ext cx="2194560" cy="54864"/>
          </a:xfrm>
          <a:prstGeom prst="rect">
            <a:avLst/>
          </a:prstGeom>
          <a:solidFill>
            <a:srgbClr val="7C3AED"/>
          </a:solidFill>
          <a:ln w="12700">
            <a:solidFill>
              <a:srgbClr val="7C3AED"/>
            </a:solidFill>
            <a:prstDash val="solid"/>
          </a:ln>
          <a:effectLst>
            <a:outerShdw blurRad="38100" dist="19050" dir="2700000" algn="bl" rotWithShape="0">
              <a:srgbClr val="000000">
                <a:alpha val="25000"/>
              </a:srgbClr>
            </a:outerShdw>
          </a:effectLst>
        </p:spPr>
        <p:txBody>
          <a:bodyPr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" name="Shape 5"/>
          <p:cNvSpPr/>
          <p:nvPr/>
        </p:nvSpPr>
        <p:spPr>
          <a:xfrm>
            <a:off x="2971800" y="1435608"/>
            <a:ext cx="1097280" cy="54864"/>
          </a:xfrm>
          <a:prstGeom prst="rect">
            <a:avLst/>
          </a:prstGeom>
          <a:solidFill>
            <a:srgbClr val="3B82F6"/>
          </a:solidFill>
          <a:ln w="12700">
            <a:solidFill>
              <a:srgbClr val="3B82F6"/>
            </a:solidFill>
            <a:prstDash val="solid"/>
          </a:ln>
          <a:effectLst>
            <a:outerShdw blurRad="38100" dist="19050" dir="2700000" algn="bl" rotWithShape="0">
              <a:srgbClr val="000000">
                <a:alpha val="25000"/>
              </a:srgbClr>
            </a:outerShdw>
          </a:effectLst>
        </p:spPr>
        <p:txBody>
          <a:bodyPr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" name="Shape 6"/>
          <p:cNvSpPr/>
          <p:nvPr/>
        </p:nvSpPr>
        <p:spPr>
          <a:xfrm>
            <a:off x="640080" y="2331720"/>
            <a:ext cx="1920240" cy="1051560"/>
          </a:xfrm>
          <a:prstGeom prst="roundRect">
            <a:avLst/>
          </a:prstGeom>
          <a:solidFill>
            <a:srgbClr val="11132A">
              <a:alpha val="92000"/>
            </a:srgbClr>
          </a:solidFill>
          <a:ln w="20320">
            <a:solidFill>
              <a:srgbClr val="3B82F6">
                <a:alpha val="90000"/>
              </a:srgbClr>
            </a:solidFill>
            <a:prstDash val="solid"/>
          </a:ln>
          <a:effectLst>
            <a:outerShdw blurRad="50800" dist="25400" dir="2700000" algn="bl" rotWithShape="0">
              <a:srgbClr val="000000">
                <a:alpha val="22000"/>
              </a:srgbClr>
            </a:outerShdw>
          </a:effectLst>
        </p:spPr>
        <p:txBody>
          <a:bodyPr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59536" y="2587752"/>
            <a:ext cx="585216" cy="585216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1554480" y="2560320"/>
            <a:ext cx="86868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>
              <a:defRPr>
                <a:solidFill>
                  <a:srgbClr val="FFFFFF"/>
                </a:solidFill>
              </a:defRPr>
            </a:pPr>
            <a:r>
              <a:rPr>
                <a:solidFill>
                  <a:srgbClr val="FFFFFF"/>
                </a:solidFill>
              </a:rPr>
              <a:t>Utilisateur</a:t>
            </a:r>
          </a:p>
        </p:txBody>
      </p:sp>
      <p:sp>
        <p:nvSpPr>
          <p:cNvPr id="13" name="Shape 9"/>
          <p:cNvSpPr/>
          <p:nvPr/>
        </p:nvSpPr>
        <p:spPr>
          <a:xfrm>
            <a:off x="2615184" y="2857500"/>
            <a:ext cx="210312" cy="0"/>
          </a:xfrm>
          <a:prstGeom prst="line">
            <a:avLst/>
          </a:prstGeom>
          <a:noFill/>
          <a:ln w="28575">
            <a:solidFill>
              <a:srgbClr val="2A2D55"/>
            </a:solidFill>
            <a:prstDash val="solid"/>
            <a:tailEnd type="triangle"/>
          </a:ln>
        </p:spPr>
        <p:txBody>
          <a:bodyPr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" name="Shape 10"/>
          <p:cNvSpPr/>
          <p:nvPr/>
        </p:nvSpPr>
        <p:spPr>
          <a:xfrm>
            <a:off x="2880360" y="2331720"/>
            <a:ext cx="1920240" cy="1051560"/>
          </a:xfrm>
          <a:prstGeom prst="roundRect">
            <a:avLst/>
          </a:prstGeom>
          <a:solidFill>
            <a:srgbClr val="11132A">
              <a:alpha val="92000"/>
            </a:srgbClr>
          </a:solidFill>
          <a:ln w="20320">
            <a:solidFill>
              <a:srgbClr val="7C3AED">
                <a:alpha val="90000"/>
              </a:srgbClr>
            </a:solidFill>
            <a:prstDash val="solid"/>
          </a:ln>
          <a:effectLst>
            <a:outerShdw blurRad="50800" dist="25400" dir="2700000" algn="bl" rotWithShape="0">
              <a:srgbClr val="000000">
                <a:alpha val="22000"/>
              </a:srgbClr>
            </a:outerShdw>
          </a:effectLst>
        </p:spPr>
        <p:txBody>
          <a:bodyPr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" name="Shape 11"/>
          <p:cNvSpPr/>
          <p:nvPr/>
        </p:nvSpPr>
        <p:spPr>
          <a:xfrm>
            <a:off x="3044952" y="2532888"/>
            <a:ext cx="694944" cy="694944"/>
          </a:xfrm>
          <a:prstGeom prst="roundRect">
            <a:avLst/>
          </a:prstGeom>
          <a:solidFill>
            <a:srgbClr val="FFFFFF">
              <a:alpha val="6000"/>
            </a:srgbClr>
          </a:solidFill>
          <a:ln w="12700">
            <a:solidFill>
              <a:srgbClr val="2A2D55">
                <a:alpha val="65000"/>
              </a:srgbClr>
            </a:solidFill>
            <a:prstDash val="solid"/>
          </a:ln>
        </p:spPr>
        <p:txBody>
          <a:bodyPr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6" name="Image 2" descr="/mnt/data/streamlit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1528" y="2606040"/>
            <a:ext cx="621792" cy="566928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3794760" y="2560320"/>
            <a:ext cx="948232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  <a:defRPr>
                <a:solidFill>
                  <a:srgbClr val="FFFFFF"/>
                </a:solidFill>
              </a:defRPr>
            </a:pPr>
            <a:r>
              <a:rPr lang="en-US" sz="1450" b="1" dirty="0">
                <a:solidFill>
                  <a:srgbClr val="FFFFFF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Streamlit</a:t>
            </a:r>
            <a:endParaRPr lang="en-US" sz="1450" dirty="0"/>
          </a:p>
        </p:txBody>
      </p:sp>
      <p:sp>
        <p:nvSpPr>
          <p:cNvPr id="18" name="Text 13"/>
          <p:cNvSpPr/>
          <p:nvPr/>
        </p:nvSpPr>
        <p:spPr>
          <a:xfrm>
            <a:off x="3715207" y="2761495"/>
            <a:ext cx="1570025" cy="548633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>
              <a:defRPr>
                <a:solidFill>
                  <a:srgbClr val="FFFFFF"/>
                </a:solidFill>
              </a:defRPr>
            </a:pPr>
            <a:r>
              <a:rPr dirty="0">
                <a:solidFill>
                  <a:srgbClr val="FFFFFF"/>
                </a:solidFill>
              </a:rPr>
              <a:t>Interface</a:t>
            </a:r>
          </a:p>
        </p:txBody>
      </p:sp>
      <p:sp>
        <p:nvSpPr>
          <p:cNvPr id="19" name="Shape 14"/>
          <p:cNvSpPr/>
          <p:nvPr/>
        </p:nvSpPr>
        <p:spPr>
          <a:xfrm>
            <a:off x="4855464" y="2857500"/>
            <a:ext cx="210312" cy="0"/>
          </a:xfrm>
          <a:prstGeom prst="line">
            <a:avLst/>
          </a:prstGeom>
          <a:noFill/>
          <a:ln w="28575">
            <a:solidFill>
              <a:srgbClr val="2A2D55"/>
            </a:solidFill>
            <a:prstDash val="solid"/>
            <a:tailEnd type="triangle"/>
          </a:ln>
        </p:spPr>
        <p:txBody>
          <a:bodyPr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0" name="Shape 15"/>
          <p:cNvSpPr/>
          <p:nvPr/>
        </p:nvSpPr>
        <p:spPr>
          <a:xfrm>
            <a:off x="5120640" y="2331720"/>
            <a:ext cx="1920240" cy="1051560"/>
          </a:xfrm>
          <a:prstGeom prst="roundRect">
            <a:avLst/>
          </a:prstGeom>
          <a:solidFill>
            <a:srgbClr val="11132A">
              <a:alpha val="92000"/>
            </a:srgbClr>
          </a:solidFill>
          <a:ln w="20320">
            <a:solidFill>
              <a:srgbClr val="22D3EE">
                <a:alpha val="90000"/>
              </a:srgbClr>
            </a:solidFill>
            <a:prstDash val="solid"/>
          </a:ln>
          <a:effectLst>
            <a:outerShdw blurRad="50800" dist="25400" dir="2700000" algn="bl" rotWithShape="0">
              <a:srgbClr val="000000">
                <a:alpha val="22000"/>
              </a:srgbClr>
            </a:outerShdw>
          </a:effectLst>
        </p:spPr>
        <p:txBody>
          <a:bodyPr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1" name="Shape 16"/>
          <p:cNvSpPr/>
          <p:nvPr/>
        </p:nvSpPr>
        <p:spPr>
          <a:xfrm>
            <a:off x="5285232" y="2532888"/>
            <a:ext cx="694944" cy="694944"/>
          </a:xfrm>
          <a:prstGeom prst="roundRect">
            <a:avLst/>
          </a:prstGeom>
          <a:solidFill>
            <a:srgbClr val="FFFFFF">
              <a:alpha val="6000"/>
            </a:srgbClr>
          </a:solidFill>
          <a:ln w="12700">
            <a:solidFill>
              <a:srgbClr val="2A2D55">
                <a:alpha val="65000"/>
              </a:srgbClr>
            </a:solidFill>
            <a:prstDash val="solid"/>
          </a:ln>
        </p:spPr>
        <p:txBody>
          <a:bodyPr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2" name="Image 3" descr="/mnt/data/fastapi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21808" y="2606040"/>
            <a:ext cx="621792" cy="566928"/>
          </a:xfrm>
          <a:prstGeom prst="rect">
            <a:avLst/>
          </a:prstGeom>
        </p:spPr>
      </p:pic>
      <p:sp>
        <p:nvSpPr>
          <p:cNvPr id="23" name="Text 17"/>
          <p:cNvSpPr/>
          <p:nvPr/>
        </p:nvSpPr>
        <p:spPr>
          <a:xfrm>
            <a:off x="6035040" y="2560320"/>
            <a:ext cx="86868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  <a:defRPr>
                <a:solidFill>
                  <a:srgbClr val="FFFFFF"/>
                </a:solidFill>
              </a:defRPr>
            </a:pPr>
            <a:r>
              <a:rPr lang="en-US" sz="1450" b="1" dirty="0">
                <a:solidFill>
                  <a:srgbClr val="FFFFFF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FastAPI</a:t>
            </a:r>
            <a:endParaRPr lang="en-US" sz="1450" dirty="0"/>
          </a:p>
        </p:txBody>
      </p:sp>
      <p:sp>
        <p:nvSpPr>
          <p:cNvPr id="24" name="Text 18"/>
          <p:cNvSpPr/>
          <p:nvPr/>
        </p:nvSpPr>
        <p:spPr>
          <a:xfrm>
            <a:off x="5980176" y="2934733"/>
            <a:ext cx="1060704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>
              <a:defRPr>
                <a:solidFill>
                  <a:srgbClr val="FFFFFF"/>
                </a:solidFill>
              </a:defRPr>
            </a:pPr>
            <a:r>
              <a:rPr dirty="0">
                <a:solidFill>
                  <a:srgbClr val="FFFFFF"/>
                </a:solidFill>
              </a:rPr>
              <a:t>API Backend</a:t>
            </a:r>
          </a:p>
        </p:txBody>
      </p:sp>
      <p:sp>
        <p:nvSpPr>
          <p:cNvPr id="25" name="Shape 19"/>
          <p:cNvSpPr/>
          <p:nvPr/>
        </p:nvSpPr>
        <p:spPr>
          <a:xfrm>
            <a:off x="7095744" y="2857500"/>
            <a:ext cx="210312" cy="0"/>
          </a:xfrm>
          <a:prstGeom prst="line">
            <a:avLst/>
          </a:prstGeom>
          <a:noFill/>
          <a:ln w="28575">
            <a:solidFill>
              <a:srgbClr val="2A2D55"/>
            </a:solidFill>
            <a:prstDash val="solid"/>
            <a:tailEnd type="triangle"/>
          </a:ln>
        </p:spPr>
        <p:txBody>
          <a:bodyPr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6" name="Shape 20"/>
          <p:cNvSpPr/>
          <p:nvPr/>
        </p:nvSpPr>
        <p:spPr>
          <a:xfrm>
            <a:off x="7360920" y="2331720"/>
            <a:ext cx="1920240" cy="1051560"/>
          </a:xfrm>
          <a:prstGeom prst="roundRect">
            <a:avLst/>
          </a:prstGeom>
          <a:solidFill>
            <a:srgbClr val="11132A">
              <a:alpha val="92000"/>
            </a:srgbClr>
          </a:solidFill>
          <a:ln w="20320">
            <a:solidFill>
              <a:srgbClr val="34D399">
                <a:alpha val="90000"/>
              </a:srgbClr>
            </a:solidFill>
            <a:prstDash val="solid"/>
          </a:ln>
          <a:effectLst>
            <a:outerShdw blurRad="50800" dist="25400" dir="2700000" algn="bl" rotWithShape="0">
              <a:srgbClr val="000000">
                <a:alpha val="22000"/>
              </a:srgbClr>
            </a:outerShdw>
          </a:effectLst>
        </p:spPr>
        <p:txBody>
          <a:bodyPr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7" name="Shape 21"/>
          <p:cNvSpPr/>
          <p:nvPr/>
        </p:nvSpPr>
        <p:spPr>
          <a:xfrm>
            <a:off x="7525512" y="2532888"/>
            <a:ext cx="694944" cy="694944"/>
          </a:xfrm>
          <a:prstGeom prst="roundRect">
            <a:avLst/>
          </a:prstGeom>
          <a:solidFill>
            <a:srgbClr val="FFFFFF">
              <a:alpha val="6000"/>
            </a:srgbClr>
          </a:solidFill>
          <a:ln w="12700">
            <a:solidFill>
              <a:srgbClr val="2A2D55">
                <a:alpha val="65000"/>
              </a:srgbClr>
            </a:solidFill>
            <a:prstDash val="solid"/>
          </a:ln>
        </p:spPr>
        <p:txBody>
          <a:bodyPr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8" name="Image 4" descr="/mnt/data/chroma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62088" y="2606040"/>
            <a:ext cx="621792" cy="566928"/>
          </a:xfrm>
          <a:prstGeom prst="rect">
            <a:avLst/>
          </a:prstGeom>
        </p:spPr>
      </p:pic>
      <p:sp>
        <p:nvSpPr>
          <p:cNvPr id="29" name="Text 22"/>
          <p:cNvSpPr/>
          <p:nvPr/>
        </p:nvSpPr>
        <p:spPr>
          <a:xfrm>
            <a:off x="8138160" y="2308860"/>
            <a:ext cx="1170432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  <a:defRPr>
                <a:solidFill>
                  <a:srgbClr val="FFFFFF"/>
                </a:solidFill>
              </a:defRPr>
            </a:pPr>
            <a:r>
              <a:rPr lang="en-US" sz="1450" b="1" dirty="0">
                <a:solidFill>
                  <a:srgbClr val="FFFFFF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ChromaDB</a:t>
            </a:r>
            <a:endParaRPr lang="en-US" sz="1450" dirty="0"/>
          </a:p>
        </p:txBody>
      </p:sp>
      <p:sp>
        <p:nvSpPr>
          <p:cNvPr id="30" name="Text 23"/>
          <p:cNvSpPr/>
          <p:nvPr/>
        </p:nvSpPr>
        <p:spPr>
          <a:xfrm>
            <a:off x="8183880" y="2811780"/>
            <a:ext cx="1435608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>
              <a:defRPr>
                <a:solidFill>
                  <a:srgbClr val="FFFFFF"/>
                </a:solidFill>
              </a:defRPr>
            </a:pPr>
            <a:r>
              <a:rPr dirty="0">
                <a:solidFill>
                  <a:srgbClr val="FFFFFF"/>
                </a:solidFill>
              </a:rPr>
              <a:t>Stockage des </a:t>
            </a:r>
            <a:r>
              <a:rPr dirty="0" err="1">
                <a:solidFill>
                  <a:srgbClr val="FFFFFF"/>
                </a:solidFill>
              </a:rPr>
              <a:t>vecteurs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31" name="Shape 24"/>
          <p:cNvSpPr/>
          <p:nvPr/>
        </p:nvSpPr>
        <p:spPr>
          <a:xfrm>
            <a:off x="9336024" y="2857500"/>
            <a:ext cx="210312" cy="0"/>
          </a:xfrm>
          <a:prstGeom prst="line">
            <a:avLst/>
          </a:prstGeom>
          <a:noFill/>
          <a:ln w="28575">
            <a:solidFill>
              <a:srgbClr val="2A2D55"/>
            </a:solidFill>
            <a:prstDash val="solid"/>
            <a:tailEnd type="triangle"/>
          </a:ln>
        </p:spPr>
        <p:txBody>
          <a:bodyPr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2" name="Shape 25"/>
          <p:cNvSpPr/>
          <p:nvPr/>
        </p:nvSpPr>
        <p:spPr>
          <a:xfrm>
            <a:off x="9601200" y="2331720"/>
            <a:ext cx="1920240" cy="1051560"/>
          </a:xfrm>
          <a:prstGeom prst="roundRect">
            <a:avLst/>
          </a:prstGeom>
          <a:solidFill>
            <a:srgbClr val="11132A">
              <a:alpha val="92000"/>
            </a:srgbClr>
          </a:solidFill>
          <a:ln w="20320">
            <a:solidFill>
              <a:srgbClr val="7C3AED">
                <a:alpha val="90000"/>
              </a:srgbClr>
            </a:solidFill>
            <a:prstDash val="solid"/>
          </a:ln>
          <a:effectLst>
            <a:outerShdw blurRad="50800" dist="25400" dir="2700000" algn="bl" rotWithShape="0">
              <a:srgbClr val="000000">
                <a:alpha val="22000"/>
              </a:srgbClr>
            </a:outerShdw>
          </a:effectLst>
        </p:spPr>
        <p:txBody>
          <a:bodyPr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3" name="Shape 26"/>
          <p:cNvSpPr/>
          <p:nvPr/>
        </p:nvSpPr>
        <p:spPr>
          <a:xfrm>
            <a:off x="9765792" y="2532888"/>
            <a:ext cx="694944" cy="694944"/>
          </a:xfrm>
          <a:prstGeom prst="roundRect">
            <a:avLst/>
          </a:prstGeom>
          <a:solidFill>
            <a:srgbClr val="FFFFFF">
              <a:alpha val="6000"/>
            </a:srgbClr>
          </a:solidFill>
          <a:ln w="12700">
            <a:solidFill>
              <a:srgbClr val="2A2D55">
                <a:alpha val="65000"/>
              </a:srgbClr>
            </a:solidFill>
            <a:prstDash val="solid"/>
          </a:ln>
        </p:spPr>
        <p:txBody>
          <a:bodyPr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34" name="Image 5" descr="/mnt/data/sbert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02368" y="2606040"/>
            <a:ext cx="621792" cy="566928"/>
          </a:xfrm>
          <a:prstGeom prst="rect">
            <a:avLst/>
          </a:prstGeom>
        </p:spPr>
      </p:pic>
      <p:sp>
        <p:nvSpPr>
          <p:cNvPr id="35" name="Text 27"/>
          <p:cNvSpPr/>
          <p:nvPr/>
        </p:nvSpPr>
        <p:spPr>
          <a:xfrm>
            <a:off x="10089730" y="2299716"/>
            <a:ext cx="1528618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>
              <a:defRPr>
                <a:solidFill>
                  <a:srgbClr val="FFFFFF"/>
                </a:solidFill>
              </a:defRPr>
            </a:pPr>
            <a:r>
              <a:rPr dirty="0">
                <a:solidFill>
                  <a:srgbClr val="FFFFFF"/>
                </a:solidFill>
              </a:rPr>
              <a:t>Embeddings</a:t>
            </a:r>
          </a:p>
        </p:txBody>
      </p:sp>
      <p:sp>
        <p:nvSpPr>
          <p:cNvPr id="36" name="Text 28"/>
          <p:cNvSpPr/>
          <p:nvPr/>
        </p:nvSpPr>
        <p:spPr>
          <a:xfrm>
            <a:off x="10424160" y="2723804"/>
            <a:ext cx="1102748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  <a:defRPr>
                <a:solidFill>
                  <a:srgbClr val="FFFFFF"/>
                </a:solidFill>
              </a:defRPr>
            </a:pPr>
            <a:r>
              <a:rPr lang="en-US" sz="1150" dirty="0">
                <a:solidFill>
                  <a:srgbClr val="FFFFFF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Sentence-Transformers</a:t>
            </a:r>
            <a:endParaRPr lang="en-US" sz="1150" dirty="0"/>
          </a:p>
        </p:txBody>
      </p:sp>
      <p:sp>
        <p:nvSpPr>
          <p:cNvPr id="37" name="Shape 29"/>
          <p:cNvSpPr/>
          <p:nvPr/>
        </p:nvSpPr>
        <p:spPr>
          <a:xfrm>
            <a:off x="868680" y="3886200"/>
            <a:ext cx="11109960" cy="2331720"/>
          </a:xfrm>
          <a:prstGeom prst="roundRect">
            <a:avLst/>
          </a:prstGeom>
          <a:solidFill>
            <a:srgbClr val="0F1024">
              <a:alpha val="90000"/>
            </a:srgbClr>
          </a:solidFill>
          <a:ln w="15240">
            <a:solidFill>
              <a:srgbClr val="2A2D55">
                <a:alpha val="75000"/>
              </a:srgbClr>
            </a:solidFill>
            <a:prstDash val="solid"/>
          </a:ln>
        </p:spPr>
        <p:txBody>
          <a:bodyPr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8" name="Text 30"/>
          <p:cNvSpPr/>
          <p:nvPr/>
        </p:nvSpPr>
        <p:spPr>
          <a:xfrm>
            <a:off x="1143000" y="4069080"/>
            <a:ext cx="365760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>
              <a:defRPr>
                <a:solidFill>
                  <a:srgbClr val="FFFFFF"/>
                </a:solidFill>
              </a:defRPr>
            </a:pPr>
            <a:r>
              <a:rPr>
                <a:solidFill>
                  <a:srgbClr val="FFFFFF"/>
                </a:solidFill>
              </a:rPr>
              <a:t>Deux workflows principaux</a:t>
            </a:r>
          </a:p>
        </p:txBody>
      </p:sp>
      <p:sp>
        <p:nvSpPr>
          <p:cNvPr id="39" name="Text 31"/>
          <p:cNvSpPr/>
          <p:nvPr/>
        </p:nvSpPr>
        <p:spPr>
          <a:xfrm>
            <a:off x="1143000" y="4389120"/>
            <a:ext cx="59436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>
              <a:defRPr>
                <a:solidFill>
                  <a:srgbClr val="FFFFFF"/>
                </a:solidFill>
              </a:defRPr>
            </a:pPr>
            <a:r>
              <a:rPr>
                <a:solidFill>
                  <a:srgbClr val="FFFFFF"/>
                </a:solidFill>
              </a:rPr>
              <a:t>Indexation (documents) et Recherche (utilisateur)</a:t>
            </a:r>
          </a:p>
        </p:txBody>
      </p:sp>
      <p:sp>
        <p:nvSpPr>
          <p:cNvPr id="40" name="Shape 32"/>
          <p:cNvSpPr/>
          <p:nvPr/>
        </p:nvSpPr>
        <p:spPr>
          <a:xfrm>
            <a:off x="1143000" y="4754880"/>
            <a:ext cx="5166360" cy="1234440"/>
          </a:xfrm>
          <a:prstGeom prst="roundRect">
            <a:avLst/>
          </a:prstGeom>
          <a:solidFill>
            <a:srgbClr val="7C3AED">
              <a:alpha val="14000"/>
            </a:srgbClr>
          </a:solidFill>
          <a:ln w="12700">
            <a:solidFill>
              <a:srgbClr val="7C3AED">
                <a:alpha val="40000"/>
              </a:srgbClr>
            </a:solidFill>
            <a:prstDash val="solid"/>
          </a:ln>
        </p:spPr>
        <p:txBody>
          <a:bodyPr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1" name="Text 33"/>
          <p:cNvSpPr/>
          <p:nvPr/>
        </p:nvSpPr>
        <p:spPr>
          <a:xfrm>
            <a:off x="1188720" y="4751208"/>
            <a:ext cx="132588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>
              <a:defRPr>
                <a:solidFill>
                  <a:srgbClr val="FFFFFF"/>
                </a:solidFill>
              </a:defRPr>
            </a:pPr>
            <a:r>
              <a:rPr dirty="0">
                <a:solidFill>
                  <a:srgbClr val="FFFFFF"/>
                </a:solidFill>
              </a:rPr>
              <a:t>Indexation :</a:t>
            </a:r>
          </a:p>
        </p:txBody>
      </p:sp>
      <p:sp>
        <p:nvSpPr>
          <p:cNvPr id="42" name="Text 34"/>
          <p:cNvSpPr/>
          <p:nvPr/>
        </p:nvSpPr>
        <p:spPr>
          <a:xfrm>
            <a:off x="2514600" y="4892040"/>
            <a:ext cx="365760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>
              <a:defRPr>
                <a:solidFill>
                  <a:srgbClr val="FFFFFF"/>
                </a:solidFill>
              </a:defRPr>
            </a:pPr>
            <a:r>
              <a:rPr>
                <a:solidFill>
                  <a:srgbClr val="FFFFFF"/>
                </a:solidFill>
              </a:rPr>
              <a:t>Upload → découpage → embedding → stockage des vecteurs</a:t>
            </a:r>
          </a:p>
        </p:txBody>
      </p:sp>
      <p:sp>
        <p:nvSpPr>
          <p:cNvPr id="43" name="Shape 35"/>
          <p:cNvSpPr/>
          <p:nvPr/>
        </p:nvSpPr>
        <p:spPr>
          <a:xfrm>
            <a:off x="6931152" y="4610377"/>
            <a:ext cx="4754880" cy="1234440"/>
          </a:xfrm>
          <a:prstGeom prst="roundRect">
            <a:avLst/>
          </a:prstGeom>
          <a:solidFill>
            <a:srgbClr val="3B82F6">
              <a:alpha val="14000"/>
            </a:srgbClr>
          </a:solidFill>
          <a:ln w="12700">
            <a:solidFill>
              <a:srgbClr val="3B82F6">
                <a:alpha val="40000"/>
              </a:srgbClr>
            </a:solidFill>
            <a:prstDash val="solid"/>
          </a:ln>
        </p:spPr>
        <p:txBody>
          <a:bodyPr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4" name="Text 36"/>
          <p:cNvSpPr/>
          <p:nvPr/>
        </p:nvSpPr>
        <p:spPr>
          <a:xfrm>
            <a:off x="6961724" y="4807943"/>
            <a:ext cx="1383607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>
              <a:defRPr>
                <a:solidFill>
                  <a:srgbClr val="FFFFFF"/>
                </a:solidFill>
              </a:defRPr>
            </a:pPr>
            <a:r>
              <a:rPr dirty="0">
                <a:solidFill>
                  <a:srgbClr val="FFFFFF"/>
                </a:solidFill>
              </a:rPr>
              <a:t>Recherche :</a:t>
            </a:r>
          </a:p>
        </p:txBody>
      </p:sp>
      <p:sp>
        <p:nvSpPr>
          <p:cNvPr id="45" name="Text 37"/>
          <p:cNvSpPr/>
          <p:nvPr/>
        </p:nvSpPr>
        <p:spPr>
          <a:xfrm>
            <a:off x="8275320" y="4892040"/>
            <a:ext cx="329184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>
              <a:defRPr>
                <a:solidFill>
                  <a:srgbClr val="FFFFFF"/>
                </a:solidFill>
              </a:defRPr>
            </a:pPr>
            <a:r>
              <a:rPr>
                <a:solidFill>
                  <a:srgbClr val="FFFFFF"/>
                </a:solidFill>
              </a:rPr>
              <a:t>Requête → embedding → recherche kNN → résultats classés</a:t>
            </a:r>
          </a:p>
        </p:txBody>
      </p:sp>
      <p:sp>
        <p:nvSpPr>
          <p:cNvPr id="47" name="Text 38"/>
          <p:cNvSpPr/>
          <p:nvPr/>
        </p:nvSpPr>
        <p:spPr>
          <a:xfrm>
            <a:off x="11368735" y="6355080"/>
            <a:ext cx="54864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r">
              <a:buNone/>
              <a:defRPr>
                <a:solidFill>
                  <a:srgbClr val="FFFFFF"/>
                </a:solidFill>
              </a:defRPr>
            </a:pPr>
            <a:r>
              <a:rPr lang="en-US" sz="1200" dirty="0">
                <a:solidFill>
                  <a:srgbClr val="FFFFF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06</a:t>
            </a:r>
            <a:endParaRPr lang="en-US" sz="1200" dirty="0"/>
          </a:p>
        </p:txBody>
      </p:sp>
      <p:pic>
        <p:nvPicPr>
          <p:cNvPr id="48" name="Picture 47" descr="UIR-removebg-preview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277600" y="137160"/>
            <a:ext cx="685800" cy="58944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1695" cy="64008"/>
          </a:xfrm>
          <a:prstGeom prst="rect">
            <a:avLst/>
          </a:prstGeom>
          <a:solidFill>
            <a:srgbClr val="7C3AED">
              <a:alpha val="60000"/>
            </a:srgbClr>
          </a:solidFill>
          <a:ln w="12700">
            <a:solidFill>
              <a:srgbClr val="7C3AED">
                <a:alpha val="0"/>
              </a:srgbClr>
            </a:solidFill>
            <a:prstDash val="solid"/>
          </a:ln>
        </p:spPr>
        <p:txBody>
          <a:bodyPr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" name="Shape 1"/>
          <p:cNvSpPr/>
          <p:nvPr/>
        </p:nvSpPr>
        <p:spPr>
          <a:xfrm>
            <a:off x="0" y="50292"/>
            <a:ext cx="12191695" cy="27432"/>
          </a:xfrm>
          <a:prstGeom prst="rect">
            <a:avLst/>
          </a:prstGeom>
          <a:solidFill>
            <a:srgbClr val="3B82F6">
              <a:alpha val="45000"/>
            </a:srgbClr>
          </a:solidFill>
          <a:ln w="12700">
            <a:solidFill>
              <a:srgbClr val="3B82F6">
                <a:alpha val="0"/>
              </a:srgbClr>
            </a:solidFill>
            <a:prstDash val="solid"/>
          </a:ln>
        </p:spPr>
        <p:txBody>
          <a:bodyPr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" name="Text 2"/>
          <p:cNvSpPr/>
          <p:nvPr/>
        </p:nvSpPr>
        <p:spPr>
          <a:xfrm>
            <a:off x="731520" y="594360"/>
            <a:ext cx="10728655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>
              <a:defRPr>
                <a:solidFill>
                  <a:srgbClr val="FFFFFF"/>
                </a:solidFill>
              </a:defRPr>
            </a:pPr>
            <a:r>
              <a:rPr sz="3200" b="1" dirty="0" err="1">
                <a:solidFill>
                  <a:srgbClr val="FFFFFF"/>
                </a:solidFill>
              </a:rPr>
              <a:t>Fonctionnement</a:t>
            </a:r>
            <a:endParaRPr b="1" dirty="0">
              <a:solidFill>
                <a:srgbClr val="FFFFFF"/>
              </a:solidFill>
            </a:endParaRPr>
          </a:p>
        </p:txBody>
      </p:sp>
      <p:sp>
        <p:nvSpPr>
          <p:cNvPr id="6" name="Text 3"/>
          <p:cNvSpPr/>
          <p:nvPr/>
        </p:nvSpPr>
        <p:spPr>
          <a:xfrm>
            <a:off x="731520" y="1097280"/>
            <a:ext cx="10728655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>
              <a:defRPr>
                <a:solidFill>
                  <a:srgbClr val="FFFFFF"/>
                </a:solidFill>
              </a:defRPr>
            </a:pPr>
            <a:r>
              <a:rPr>
                <a:solidFill>
                  <a:srgbClr val="FFFFFF"/>
                </a:solidFill>
              </a:rPr>
              <a:t>Des documents bruts à des résultats sémantiques classés</a:t>
            </a:r>
          </a:p>
        </p:txBody>
      </p:sp>
      <p:sp>
        <p:nvSpPr>
          <p:cNvPr id="7" name="Shape 4"/>
          <p:cNvSpPr/>
          <p:nvPr/>
        </p:nvSpPr>
        <p:spPr>
          <a:xfrm>
            <a:off x="731520" y="1435608"/>
            <a:ext cx="2194560" cy="54864"/>
          </a:xfrm>
          <a:prstGeom prst="rect">
            <a:avLst/>
          </a:prstGeom>
          <a:solidFill>
            <a:srgbClr val="7C3AED"/>
          </a:solidFill>
          <a:ln w="12700">
            <a:solidFill>
              <a:srgbClr val="7C3AED"/>
            </a:solidFill>
            <a:prstDash val="solid"/>
          </a:ln>
          <a:effectLst>
            <a:outerShdw blurRad="38100" dist="19050" dir="2700000" algn="bl" rotWithShape="0">
              <a:srgbClr val="000000">
                <a:alpha val="25000"/>
              </a:srgbClr>
            </a:outerShdw>
          </a:effectLst>
        </p:spPr>
        <p:txBody>
          <a:bodyPr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" name="Shape 5"/>
          <p:cNvSpPr/>
          <p:nvPr/>
        </p:nvSpPr>
        <p:spPr>
          <a:xfrm>
            <a:off x="2971800" y="1435608"/>
            <a:ext cx="1097280" cy="54864"/>
          </a:xfrm>
          <a:prstGeom prst="rect">
            <a:avLst/>
          </a:prstGeom>
          <a:solidFill>
            <a:srgbClr val="3B82F6"/>
          </a:solidFill>
          <a:ln w="12700">
            <a:solidFill>
              <a:srgbClr val="3B82F6"/>
            </a:solidFill>
            <a:prstDash val="solid"/>
          </a:ln>
          <a:effectLst>
            <a:outerShdw blurRad="38100" dist="19050" dir="2700000" algn="bl" rotWithShape="0">
              <a:srgbClr val="000000">
                <a:alpha val="25000"/>
              </a:srgbClr>
            </a:outerShdw>
          </a:effectLst>
        </p:spPr>
        <p:txBody>
          <a:bodyPr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" name="Shape 6"/>
          <p:cNvSpPr/>
          <p:nvPr/>
        </p:nvSpPr>
        <p:spPr>
          <a:xfrm>
            <a:off x="822960" y="1874520"/>
            <a:ext cx="5623560" cy="4434840"/>
          </a:xfrm>
          <a:prstGeom prst="roundRect">
            <a:avLst/>
          </a:prstGeom>
          <a:solidFill>
            <a:srgbClr val="11132A">
              <a:alpha val="92000"/>
            </a:srgbClr>
          </a:solidFill>
          <a:ln w="15240">
            <a:solidFill>
              <a:srgbClr val="2A2D55">
                <a:alpha val="75000"/>
              </a:srgbClr>
            </a:solidFill>
            <a:prstDash val="solid"/>
          </a:ln>
          <a:effectLst>
            <a:outerShdw blurRad="50800" dist="25400" dir="2700000" algn="bl" rotWithShape="0">
              <a:srgbClr val="000000">
                <a:alpha val="22000"/>
              </a:srgbClr>
            </a:outerShdw>
          </a:effectLst>
        </p:spPr>
        <p:txBody>
          <a:bodyPr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" name="Shape 7"/>
          <p:cNvSpPr/>
          <p:nvPr/>
        </p:nvSpPr>
        <p:spPr>
          <a:xfrm>
            <a:off x="6835140" y="1874520"/>
            <a:ext cx="4663440" cy="4434840"/>
          </a:xfrm>
          <a:prstGeom prst="roundRect">
            <a:avLst/>
          </a:prstGeom>
          <a:solidFill>
            <a:srgbClr val="11132A">
              <a:alpha val="92000"/>
            </a:srgbClr>
          </a:solidFill>
          <a:ln w="15240">
            <a:solidFill>
              <a:srgbClr val="2A2D55">
                <a:alpha val="75000"/>
              </a:srgbClr>
            </a:solidFill>
            <a:prstDash val="solid"/>
          </a:ln>
          <a:effectLst>
            <a:outerShdw blurRad="50800" dist="25400" dir="2700000" algn="bl" rotWithShape="0">
              <a:srgbClr val="000000">
                <a:alpha val="22000"/>
              </a:srgbClr>
            </a:outerShdw>
          </a:effectLst>
        </p:spPr>
        <p:txBody>
          <a:bodyPr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" name="Text 8"/>
          <p:cNvSpPr/>
          <p:nvPr/>
        </p:nvSpPr>
        <p:spPr>
          <a:xfrm>
            <a:off x="1143000" y="2057400"/>
            <a:ext cx="521208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>
              <a:defRPr>
                <a:solidFill>
                  <a:srgbClr val="FFFFFF"/>
                </a:solidFill>
              </a:defRPr>
            </a:pPr>
            <a:r>
              <a:rPr>
                <a:solidFill>
                  <a:srgbClr val="FFFFFF"/>
                </a:solidFill>
              </a:rPr>
              <a:t>A) Pipeline d’indexation</a:t>
            </a:r>
          </a:p>
        </p:txBody>
      </p:sp>
      <p:sp>
        <p:nvSpPr>
          <p:cNvPr id="12" name="Text 9"/>
          <p:cNvSpPr/>
          <p:nvPr/>
        </p:nvSpPr>
        <p:spPr>
          <a:xfrm>
            <a:off x="1143000" y="2514600"/>
            <a:ext cx="5212080" cy="20116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>
              <a:defRPr>
                <a:solidFill>
                  <a:srgbClr val="FFFFFF"/>
                </a:solidFill>
              </a:defRPr>
            </a:pPr>
            <a:r>
              <a:rPr>
                <a:solidFill>
                  <a:srgbClr val="FFFFFF"/>
                </a:solidFill>
              </a:rPr>
              <a:t>1. Upload d’un PDF/TXT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rPr>
                <a:solidFill>
                  <a:srgbClr val="FFFFFF"/>
                </a:solidFill>
              </a:rPr>
              <a:t>2. Découpage en chunks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rPr>
                <a:solidFill>
                  <a:srgbClr val="FFFFFF"/>
                </a:solidFill>
              </a:rPr>
              <a:t>3. Conversion en embeddings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rPr>
                <a:solidFill>
                  <a:srgbClr val="FFFFFF"/>
                </a:solidFill>
              </a:rPr>
              <a:t>4. Stockage dans ChromaDB</a:t>
            </a:r>
          </a:p>
        </p:txBody>
      </p:sp>
      <p:pic>
        <p:nvPicPr>
          <p:cNvPr id="1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34440" y="4617720"/>
            <a:ext cx="502920" cy="502920"/>
          </a:xfrm>
          <a:prstGeom prst="rect">
            <a:avLst/>
          </a:prstGeom>
        </p:spPr>
      </p:pic>
      <p:sp>
        <p:nvSpPr>
          <p:cNvPr id="14" name="Text 10"/>
          <p:cNvSpPr/>
          <p:nvPr/>
        </p:nvSpPr>
        <p:spPr>
          <a:xfrm>
            <a:off x="1668780" y="4589087"/>
            <a:ext cx="141732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>
              <a:defRPr>
                <a:solidFill>
                  <a:srgbClr val="FFFFFF"/>
                </a:solidFill>
              </a:defRPr>
            </a:pPr>
            <a:r>
              <a:rPr dirty="0">
                <a:solidFill>
                  <a:srgbClr val="FFFFFF"/>
                </a:solidFill>
              </a:rPr>
              <a:t>Documents</a:t>
            </a:r>
          </a:p>
        </p:txBody>
      </p:sp>
      <p:sp>
        <p:nvSpPr>
          <p:cNvPr id="15" name="Shape 11"/>
          <p:cNvSpPr/>
          <p:nvPr/>
        </p:nvSpPr>
        <p:spPr>
          <a:xfrm>
            <a:off x="2286000" y="4873752"/>
            <a:ext cx="1188720" cy="0"/>
          </a:xfrm>
          <a:prstGeom prst="line">
            <a:avLst/>
          </a:prstGeom>
          <a:noFill/>
          <a:ln w="25400">
            <a:solidFill>
              <a:srgbClr val="2A2D55"/>
            </a:solidFill>
            <a:prstDash val="solid"/>
            <a:tailEnd type="triangle"/>
          </a:ln>
        </p:spPr>
        <p:txBody>
          <a:bodyPr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6" name="Text 12"/>
          <p:cNvSpPr/>
          <p:nvPr/>
        </p:nvSpPr>
        <p:spPr>
          <a:xfrm>
            <a:off x="3474720" y="4543644"/>
            <a:ext cx="1453896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>
              <a:defRPr>
                <a:solidFill>
                  <a:srgbClr val="FFFFFF"/>
                </a:solidFill>
              </a:defRPr>
            </a:pPr>
            <a:r>
              <a:rPr dirty="0">
                <a:solidFill>
                  <a:srgbClr val="FFFFFF"/>
                </a:solidFill>
              </a:rPr>
              <a:t>Embedding</a:t>
            </a:r>
          </a:p>
        </p:txBody>
      </p:sp>
      <p:sp>
        <p:nvSpPr>
          <p:cNvPr id="17" name="Shape 13"/>
          <p:cNvSpPr/>
          <p:nvPr/>
        </p:nvSpPr>
        <p:spPr>
          <a:xfrm>
            <a:off x="4114800" y="4873752"/>
            <a:ext cx="1188720" cy="0"/>
          </a:xfrm>
          <a:prstGeom prst="line">
            <a:avLst/>
          </a:prstGeom>
          <a:noFill/>
          <a:ln w="25400">
            <a:solidFill>
              <a:srgbClr val="2A2D55"/>
            </a:solidFill>
            <a:prstDash val="solid"/>
            <a:tailEnd type="triangle"/>
          </a:ln>
        </p:spPr>
        <p:txBody>
          <a:bodyPr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8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074920" y="4636008"/>
            <a:ext cx="457200" cy="457200"/>
          </a:xfrm>
          <a:prstGeom prst="rect">
            <a:avLst/>
          </a:prstGeom>
        </p:spPr>
      </p:pic>
      <p:sp>
        <p:nvSpPr>
          <p:cNvPr id="19" name="Text 14"/>
          <p:cNvSpPr/>
          <p:nvPr/>
        </p:nvSpPr>
        <p:spPr>
          <a:xfrm>
            <a:off x="5486400" y="4681728"/>
            <a:ext cx="1033272" cy="274317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  <a:defRPr>
                <a:solidFill>
                  <a:srgbClr val="FFFFFF"/>
                </a:solidFill>
              </a:defRPr>
            </a:pPr>
            <a:r>
              <a:rPr lang="en-US" sz="1200" dirty="0">
                <a:solidFill>
                  <a:srgbClr val="FFFFFF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ChromaDB</a:t>
            </a:r>
            <a:endParaRPr lang="en-US" sz="1200" dirty="0"/>
          </a:p>
        </p:txBody>
      </p:sp>
      <p:sp>
        <p:nvSpPr>
          <p:cNvPr id="20" name="Text 15"/>
          <p:cNvSpPr/>
          <p:nvPr/>
        </p:nvSpPr>
        <p:spPr>
          <a:xfrm>
            <a:off x="7040880" y="2057400"/>
            <a:ext cx="429768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>
              <a:defRPr>
                <a:solidFill>
                  <a:srgbClr val="FFFFFF"/>
                </a:solidFill>
              </a:defRPr>
            </a:pPr>
            <a:r>
              <a:rPr>
                <a:solidFill>
                  <a:srgbClr val="FFFFFF"/>
                </a:solidFill>
              </a:rPr>
              <a:t>B) Pipeline de recherche</a:t>
            </a:r>
          </a:p>
        </p:txBody>
      </p:sp>
      <p:sp>
        <p:nvSpPr>
          <p:cNvPr id="21" name="Text 16"/>
          <p:cNvSpPr/>
          <p:nvPr/>
        </p:nvSpPr>
        <p:spPr>
          <a:xfrm>
            <a:off x="7040880" y="2514600"/>
            <a:ext cx="4297680" cy="20116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>
              <a:defRPr>
                <a:solidFill>
                  <a:srgbClr val="FFFFFF"/>
                </a:solidFill>
              </a:defRPr>
            </a:pPr>
            <a:r>
              <a:rPr>
                <a:solidFill>
                  <a:srgbClr val="FFFFFF"/>
                </a:solidFill>
              </a:rPr>
              <a:t>1. L’utilisateur saisit une requête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rPr>
                <a:solidFill>
                  <a:srgbClr val="FFFFFF"/>
                </a:solidFill>
              </a:rPr>
              <a:t>2. Conversion de la requête en embedding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rPr>
                <a:solidFill>
                  <a:srgbClr val="FFFFFF"/>
                </a:solidFill>
              </a:rPr>
              <a:t>3. Recherche par similarité dans la base de vecteurs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rPr>
                <a:solidFill>
                  <a:srgbClr val="FFFFFF"/>
                </a:solidFill>
              </a:rPr>
              <a:t>4. Retour des meilleurs résultats + scores</a:t>
            </a:r>
          </a:p>
        </p:txBody>
      </p:sp>
      <p:pic>
        <p:nvPicPr>
          <p:cNvPr id="22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178040" y="4617720"/>
            <a:ext cx="502920" cy="502920"/>
          </a:xfrm>
          <a:prstGeom prst="rect">
            <a:avLst/>
          </a:prstGeom>
        </p:spPr>
      </p:pic>
      <p:sp>
        <p:nvSpPr>
          <p:cNvPr id="23" name="Text 17"/>
          <p:cNvSpPr/>
          <p:nvPr/>
        </p:nvSpPr>
        <p:spPr>
          <a:xfrm>
            <a:off x="7635241" y="4552604"/>
            <a:ext cx="1142999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>
              <a:defRPr>
                <a:solidFill>
                  <a:srgbClr val="FFFFFF"/>
                </a:solidFill>
              </a:defRPr>
            </a:pPr>
            <a:r>
              <a:rPr dirty="0" err="1">
                <a:solidFill>
                  <a:srgbClr val="FFFFFF"/>
                </a:solidFill>
              </a:rPr>
              <a:t>Requête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24" name="Shape 18"/>
          <p:cNvSpPr/>
          <p:nvPr/>
        </p:nvSpPr>
        <p:spPr>
          <a:xfrm>
            <a:off x="8275320" y="4873752"/>
            <a:ext cx="1143000" cy="0"/>
          </a:xfrm>
          <a:prstGeom prst="line">
            <a:avLst/>
          </a:prstGeom>
          <a:noFill/>
          <a:ln w="25400">
            <a:solidFill>
              <a:srgbClr val="2A2D55"/>
            </a:solidFill>
            <a:prstDash val="solid"/>
            <a:tailEnd type="triangle"/>
          </a:ln>
        </p:spPr>
        <p:txBody>
          <a:bodyPr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5" name="Text 19"/>
          <p:cNvSpPr/>
          <p:nvPr/>
        </p:nvSpPr>
        <p:spPr>
          <a:xfrm>
            <a:off x="9361170" y="4543644"/>
            <a:ext cx="13716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>
              <a:defRPr>
                <a:solidFill>
                  <a:srgbClr val="FFFFFF"/>
                </a:solidFill>
              </a:defRPr>
            </a:pPr>
            <a:r>
              <a:rPr dirty="0">
                <a:solidFill>
                  <a:srgbClr val="FFFFFF"/>
                </a:solidFill>
              </a:rPr>
              <a:t>Recherche</a:t>
            </a:r>
          </a:p>
        </p:txBody>
      </p:sp>
      <p:sp>
        <p:nvSpPr>
          <p:cNvPr id="26" name="Shape 20"/>
          <p:cNvSpPr/>
          <p:nvPr/>
        </p:nvSpPr>
        <p:spPr>
          <a:xfrm>
            <a:off x="10012680" y="4873752"/>
            <a:ext cx="1143000" cy="0"/>
          </a:xfrm>
          <a:prstGeom prst="line">
            <a:avLst/>
          </a:prstGeom>
          <a:noFill/>
          <a:ln w="25400">
            <a:solidFill>
              <a:srgbClr val="2A2D55"/>
            </a:solidFill>
            <a:prstDash val="solid"/>
            <a:tailEnd type="triangle"/>
          </a:ln>
        </p:spPr>
        <p:txBody>
          <a:bodyPr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7" name="Image 4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835640" y="4617720"/>
            <a:ext cx="502920" cy="502920"/>
          </a:xfrm>
          <a:prstGeom prst="rect">
            <a:avLst/>
          </a:prstGeom>
        </p:spPr>
      </p:pic>
      <p:sp>
        <p:nvSpPr>
          <p:cNvPr id="29" name="Text 21"/>
          <p:cNvSpPr/>
          <p:nvPr/>
        </p:nvSpPr>
        <p:spPr>
          <a:xfrm>
            <a:off x="11368735" y="6355080"/>
            <a:ext cx="54864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r">
              <a:buNone/>
              <a:defRPr>
                <a:solidFill>
                  <a:srgbClr val="FFFFFF"/>
                </a:solidFill>
              </a:defRPr>
            </a:pPr>
            <a:r>
              <a:rPr lang="en-US" sz="1200" dirty="0">
                <a:solidFill>
                  <a:srgbClr val="FFFFF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07</a:t>
            </a:r>
            <a:endParaRPr lang="en-US" sz="1200" dirty="0"/>
          </a:p>
        </p:txBody>
      </p:sp>
      <p:pic>
        <p:nvPicPr>
          <p:cNvPr id="30" name="Picture 29" descr="UIR-removebg-preview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277600" y="137160"/>
            <a:ext cx="685800" cy="58944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1695" cy="64008"/>
          </a:xfrm>
          <a:prstGeom prst="rect">
            <a:avLst/>
          </a:prstGeom>
          <a:solidFill>
            <a:srgbClr val="7C3AED">
              <a:alpha val="60000"/>
            </a:srgbClr>
          </a:solidFill>
          <a:ln w="12700">
            <a:solidFill>
              <a:srgbClr val="7C3AED">
                <a:alpha val="0"/>
              </a:srgbClr>
            </a:solidFill>
            <a:prstDash val="solid"/>
          </a:ln>
        </p:spPr>
        <p:txBody>
          <a:bodyPr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" name="Shape 1"/>
          <p:cNvSpPr/>
          <p:nvPr/>
        </p:nvSpPr>
        <p:spPr>
          <a:xfrm>
            <a:off x="0" y="50292"/>
            <a:ext cx="12191695" cy="27432"/>
          </a:xfrm>
          <a:prstGeom prst="rect">
            <a:avLst/>
          </a:prstGeom>
          <a:solidFill>
            <a:srgbClr val="3B82F6">
              <a:alpha val="45000"/>
            </a:srgbClr>
          </a:solidFill>
          <a:ln w="12700">
            <a:solidFill>
              <a:srgbClr val="3B82F6">
                <a:alpha val="0"/>
              </a:srgbClr>
            </a:solidFill>
            <a:prstDash val="solid"/>
          </a:ln>
        </p:spPr>
        <p:txBody>
          <a:bodyPr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" name="Text 2"/>
          <p:cNvSpPr/>
          <p:nvPr/>
        </p:nvSpPr>
        <p:spPr>
          <a:xfrm>
            <a:off x="731520" y="594360"/>
            <a:ext cx="10728655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>
              <a:defRPr>
                <a:solidFill>
                  <a:srgbClr val="FFFFFF"/>
                </a:solidFill>
              </a:defRPr>
            </a:pPr>
            <a:r>
              <a:rPr sz="2800" b="1" dirty="0">
                <a:solidFill>
                  <a:srgbClr val="FFFFFF"/>
                </a:solidFill>
              </a:rPr>
              <a:t>Base de données </a:t>
            </a:r>
            <a:r>
              <a:rPr sz="2800" b="1" dirty="0" err="1">
                <a:solidFill>
                  <a:srgbClr val="FFFFFF"/>
                </a:solidFill>
              </a:rPr>
              <a:t>vectorielle</a:t>
            </a:r>
            <a:endParaRPr sz="2800" b="1" dirty="0">
              <a:solidFill>
                <a:srgbClr val="FFFFFF"/>
              </a:solidFill>
            </a:endParaRPr>
          </a:p>
        </p:txBody>
      </p:sp>
      <p:sp>
        <p:nvSpPr>
          <p:cNvPr id="6" name="Text 3"/>
          <p:cNvSpPr/>
          <p:nvPr/>
        </p:nvSpPr>
        <p:spPr>
          <a:xfrm>
            <a:off x="731520" y="1097280"/>
            <a:ext cx="10728655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>
              <a:defRPr>
                <a:solidFill>
                  <a:srgbClr val="FFFFFF"/>
                </a:solidFill>
              </a:defRPr>
            </a:pPr>
            <a:r>
              <a:rPr>
                <a:solidFill>
                  <a:srgbClr val="FFFFFF"/>
                </a:solidFill>
              </a:rPr>
              <a:t>ChromaDB + recherche par similarité</a:t>
            </a:r>
          </a:p>
        </p:txBody>
      </p:sp>
      <p:sp>
        <p:nvSpPr>
          <p:cNvPr id="7" name="Shape 4"/>
          <p:cNvSpPr/>
          <p:nvPr/>
        </p:nvSpPr>
        <p:spPr>
          <a:xfrm>
            <a:off x="731520" y="1435608"/>
            <a:ext cx="2194560" cy="54864"/>
          </a:xfrm>
          <a:prstGeom prst="rect">
            <a:avLst/>
          </a:prstGeom>
          <a:solidFill>
            <a:srgbClr val="7C3AED"/>
          </a:solidFill>
          <a:ln w="12700">
            <a:solidFill>
              <a:srgbClr val="7C3AED"/>
            </a:solidFill>
            <a:prstDash val="solid"/>
          </a:ln>
          <a:effectLst>
            <a:outerShdw blurRad="38100" dist="19050" dir="2700000" algn="bl" rotWithShape="0">
              <a:srgbClr val="000000">
                <a:alpha val="25000"/>
              </a:srgbClr>
            </a:outerShdw>
          </a:effectLst>
        </p:spPr>
        <p:txBody>
          <a:bodyPr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" name="Shape 5"/>
          <p:cNvSpPr/>
          <p:nvPr/>
        </p:nvSpPr>
        <p:spPr>
          <a:xfrm>
            <a:off x="2971800" y="1435608"/>
            <a:ext cx="1097280" cy="54864"/>
          </a:xfrm>
          <a:prstGeom prst="rect">
            <a:avLst/>
          </a:prstGeom>
          <a:solidFill>
            <a:srgbClr val="3B82F6"/>
          </a:solidFill>
          <a:ln w="12700">
            <a:solidFill>
              <a:srgbClr val="3B82F6"/>
            </a:solidFill>
            <a:prstDash val="solid"/>
          </a:ln>
          <a:effectLst>
            <a:outerShdw blurRad="38100" dist="19050" dir="2700000" algn="bl" rotWithShape="0">
              <a:srgbClr val="000000">
                <a:alpha val="25000"/>
              </a:srgbClr>
            </a:outerShdw>
          </a:effectLst>
        </p:spPr>
        <p:txBody>
          <a:bodyPr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" name="Shape 6"/>
          <p:cNvSpPr/>
          <p:nvPr/>
        </p:nvSpPr>
        <p:spPr>
          <a:xfrm>
            <a:off x="822960" y="1828800"/>
            <a:ext cx="5623560" cy="4480560"/>
          </a:xfrm>
          <a:prstGeom prst="roundRect">
            <a:avLst/>
          </a:prstGeom>
          <a:solidFill>
            <a:srgbClr val="11132A">
              <a:alpha val="92000"/>
            </a:srgbClr>
          </a:solidFill>
          <a:ln w="15240">
            <a:solidFill>
              <a:srgbClr val="2A2D55">
                <a:alpha val="75000"/>
              </a:srgbClr>
            </a:solidFill>
            <a:prstDash val="solid"/>
          </a:ln>
          <a:effectLst>
            <a:outerShdw blurRad="50800" dist="25400" dir="2700000" algn="bl" rotWithShape="0">
              <a:srgbClr val="000000">
                <a:alpha val="22000"/>
              </a:srgbClr>
            </a:outerShdw>
          </a:effectLst>
        </p:spPr>
        <p:txBody>
          <a:bodyPr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" name="Text 7"/>
          <p:cNvSpPr/>
          <p:nvPr/>
        </p:nvSpPr>
        <p:spPr>
          <a:xfrm>
            <a:off x="1143000" y="2057400"/>
            <a:ext cx="521208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>
              <a:defRPr>
                <a:solidFill>
                  <a:srgbClr val="FFFFFF"/>
                </a:solidFill>
              </a:defRPr>
            </a:pPr>
            <a:r>
              <a:rPr>
                <a:solidFill>
                  <a:srgbClr val="FFFFFF"/>
                </a:solidFill>
              </a:rPr>
              <a:t>Qu’est-ce qu’une base de données vectorielle ?</a:t>
            </a:r>
          </a:p>
        </p:txBody>
      </p:sp>
      <p:sp>
        <p:nvSpPr>
          <p:cNvPr id="11" name="Text 8"/>
          <p:cNvSpPr/>
          <p:nvPr/>
        </p:nvSpPr>
        <p:spPr>
          <a:xfrm>
            <a:off x="1143000" y="2514600"/>
            <a:ext cx="5212080" cy="19202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>
              <a:defRPr>
                <a:solidFill>
                  <a:srgbClr val="FFFFFF"/>
                </a:solidFill>
              </a:defRPr>
            </a:pPr>
            <a:r>
              <a:rPr>
                <a:solidFill>
                  <a:srgbClr val="FFFFFF"/>
                </a:solidFill>
              </a:rPr>
              <a:t>Stocke des vecteurs de haute dimension (embeddings)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rPr>
                <a:solidFill>
                  <a:srgbClr val="FFFFFF"/>
                </a:solidFill>
              </a:rPr>
              <a:t>Supporte la recherche par similarité (k plus proches voisins)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rPr>
                <a:solidFill>
                  <a:srgbClr val="FFFFFF"/>
                </a:solidFill>
              </a:rPr>
              <a:t>Permet une récupération rapide de contenu sémantiquement proche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rPr>
                <a:solidFill>
                  <a:srgbClr val="FFFFFF"/>
                </a:solidFill>
              </a:rPr>
              <a:t>ChromaDB est une solution légère et adaptée aux développeurs</a:t>
            </a:r>
          </a:p>
        </p:txBody>
      </p:sp>
      <p:sp>
        <p:nvSpPr>
          <p:cNvPr id="12" name="Shape 9"/>
          <p:cNvSpPr/>
          <p:nvPr/>
        </p:nvSpPr>
        <p:spPr>
          <a:xfrm>
            <a:off x="1143000" y="4800600"/>
            <a:ext cx="5074920" cy="1508760"/>
          </a:xfrm>
          <a:prstGeom prst="roundRect">
            <a:avLst/>
          </a:prstGeom>
          <a:solidFill>
            <a:srgbClr val="FFFFFF">
              <a:alpha val="6000"/>
            </a:srgbClr>
          </a:solidFill>
          <a:ln w="12700">
            <a:solidFill>
              <a:srgbClr val="2A2D55">
                <a:alpha val="65000"/>
              </a:srgbClr>
            </a:solidFill>
            <a:prstDash val="solid"/>
          </a:ln>
        </p:spPr>
        <p:txBody>
          <a:bodyPr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" name="Text 10"/>
          <p:cNvSpPr/>
          <p:nvPr/>
        </p:nvSpPr>
        <p:spPr>
          <a:xfrm>
            <a:off x="1325880" y="4919472"/>
            <a:ext cx="466344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>
              <a:defRPr>
                <a:solidFill>
                  <a:srgbClr val="FFFFFF"/>
                </a:solidFill>
              </a:defRPr>
            </a:pPr>
            <a:r>
              <a:rPr>
                <a:solidFill>
                  <a:srgbClr val="FFFFFF"/>
                </a:solidFill>
              </a:rPr>
              <a:t>Mesure de similarité (exemple)</a:t>
            </a:r>
          </a:p>
        </p:txBody>
      </p:sp>
      <p:sp>
        <p:nvSpPr>
          <p:cNvPr id="14" name="Text 11"/>
          <p:cNvSpPr/>
          <p:nvPr/>
        </p:nvSpPr>
        <p:spPr>
          <a:xfrm>
            <a:off x="1325880" y="5230368"/>
            <a:ext cx="4663440" cy="5029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  <a:defRPr>
                <a:solidFill>
                  <a:srgbClr val="FFFFFF"/>
                </a:solidFill>
              </a:defRPr>
            </a:pPr>
            <a:r>
              <a:rPr lang="en-US" sz="1600" dirty="0">
                <a:solidFill>
                  <a:srgbClr val="FFFFF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cos(θ) = (A · B) / (||A|| · ||B||)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1325880" y="5760720"/>
            <a:ext cx="466344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>
              <a:defRPr>
                <a:solidFill>
                  <a:srgbClr val="FFFFFF"/>
                </a:solidFill>
              </a:defRPr>
            </a:pPr>
            <a:r>
              <a:rPr>
                <a:solidFill>
                  <a:srgbClr val="FFFFFF"/>
                </a:solidFill>
              </a:rPr>
              <a:t>Score élevé → sens plus proche</a:t>
            </a:r>
          </a:p>
        </p:txBody>
      </p:sp>
      <p:pic>
        <p:nvPicPr>
          <p:cNvPr id="16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720840" y="1828800"/>
            <a:ext cx="4663440" cy="2834640"/>
          </a:xfrm>
          <a:prstGeom prst="rect">
            <a:avLst/>
          </a:prstGeom>
        </p:spPr>
      </p:pic>
      <p:sp>
        <p:nvSpPr>
          <p:cNvPr id="17" name="Shape 13"/>
          <p:cNvSpPr/>
          <p:nvPr/>
        </p:nvSpPr>
        <p:spPr>
          <a:xfrm>
            <a:off x="6720840" y="4800600"/>
            <a:ext cx="4663440" cy="1508760"/>
          </a:xfrm>
          <a:prstGeom prst="roundRect">
            <a:avLst/>
          </a:prstGeom>
          <a:solidFill>
            <a:srgbClr val="0F1024">
              <a:alpha val="90000"/>
            </a:srgbClr>
          </a:solidFill>
          <a:ln w="15240">
            <a:solidFill>
              <a:srgbClr val="2A2D55">
                <a:alpha val="75000"/>
              </a:srgbClr>
            </a:solidFill>
            <a:prstDash val="solid"/>
          </a:ln>
        </p:spPr>
        <p:txBody>
          <a:bodyPr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8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49440" y="4983480"/>
            <a:ext cx="502920" cy="502920"/>
          </a:xfrm>
          <a:prstGeom prst="rect">
            <a:avLst/>
          </a:prstGeom>
        </p:spPr>
      </p:pic>
      <p:sp>
        <p:nvSpPr>
          <p:cNvPr id="19" name="Text 14"/>
          <p:cNvSpPr/>
          <p:nvPr/>
        </p:nvSpPr>
        <p:spPr>
          <a:xfrm>
            <a:off x="7498080" y="4937760"/>
            <a:ext cx="365760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>
              <a:defRPr>
                <a:solidFill>
                  <a:srgbClr val="FFFFFF"/>
                </a:solidFill>
              </a:defRPr>
            </a:pPr>
            <a:r>
              <a:rPr>
                <a:solidFill>
                  <a:srgbClr val="FFFFFF"/>
                </a:solidFill>
              </a:rPr>
              <a:t>Pourquoi ChromaDB ?</a:t>
            </a:r>
          </a:p>
        </p:txBody>
      </p:sp>
      <p:sp>
        <p:nvSpPr>
          <p:cNvPr id="20" name="Text 15"/>
          <p:cNvSpPr/>
          <p:nvPr/>
        </p:nvSpPr>
        <p:spPr>
          <a:xfrm>
            <a:off x="7498080" y="5285232"/>
            <a:ext cx="3749040" cy="7315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>
              <a:defRPr>
                <a:solidFill>
                  <a:srgbClr val="FFFFFF"/>
                </a:solidFill>
              </a:defRPr>
            </a:pPr>
            <a:r>
              <a:rPr>
                <a:solidFill>
                  <a:srgbClr val="FFFFFF"/>
                </a:solidFill>
              </a:rPr>
              <a:t>Installation locale simple, collections, et requêtes rapides.</a:t>
            </a:r>
          </a:p>
        </p:txBody>
      </p:sp>
      <p:sp>
        <p:nvSpPr>
          <p:cNvPr id="22" name="Text 16"/>
          <p:cNvSpPr/>
          <p:nvPr/>
        </p:nvSpPr>
        <p:spPr>
          <a:xfrm>
            <a:off x="11368735" y="6355080"/>
            <a:ext cx="54864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r">
              <a:buNone/>
              <a:defRPr>
                <a:solidFill>
                  <a:srgbClr val="FFFFFF"/>
                </a:solidFill>
              </a:defRPr>
            </a:pPr>
            <a:r>
              <a:rPr lang="en-US" sz="1200" dirty="0">
                <a:solidFill>
                  <a:srgbClr val="FFFFF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08</a:t>
            </a:r>
            <a:endParaRPr lang="en-US" sz="1200" dirty="0"/>
          </a:p>
        </p:txBody>
      </p:sp>
      <p:pic>
        <p:nvPicPr>
          <p:cNvPr id="23" name="Picture 22" descr="UIR-removebg-preview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277600" y="137160"/>
            <a:ext cx="685800" cy="58944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1695" cy="64008"/>
          </a:xfrm>
          <a:prstGeom prst="rect">
            <a:avLst/>
          </a:prstGeom>
          <a:solidFill>
            <a:srgbClr val="7C3AED">
              <a:alpha val="60000"/>
            </a:srgbClr>
          </a:solidFill>
          <a:ln w="12700">
            <a:solidFill>
              <a:srgbClr val="7C3AED">
                <a:alpha val="0"/>
              </a:srgbClr>
            </a:solidFill>
            <a:prstDash val="solid"/>
          </a:ln>
        </p:spPr>
        <p:txBody>
          <a:bodyPr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" name="Shape 1"/>
          <p:cNvSpPr/>
          <p:nvPr/>
        </p:nvSpPr>
        <p:spPr>
          <a:xfrm>
            <a:off x="0" y="50292"/>
            <a:ext cx="12191695" cy="27432"/>
          </a:xfrm>
          <a:prstGeom prst="rect">
            <a:avLst/>
          </a:prstGeom>
          <a:solidFill>
            <a:srgbClr val="3B82F6">
              <a:alpha val="45000"/>
            </a:srgbClr>
          </a:solidFill>
          <a:ln w="12700">
            <a:solidFill>
              <a:srgbClr val="3B82F6">
                <a:alpha val="0"/>
              </a:srgbClr>
            </a:solidFill>
            <a:prstDash val="solid"/>
          </a:ln>
        </p:spPr>
        <p:txBody>
          <a:bodyPr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" name="Text 2"/>
          <p:cNvSpPr/>
          <p:nvPr/>
        </p:nvSpPr>
        <p:spPr>
          <a:xfrm>
            <a:off x="731520" y="594360"/>
            <a:ext cx="10728655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>
              <a:defRPr>
                <a:solidFill>
                  <a:srgbClr val="FFFFFF"/>
                </a:solidFill>
              </a:defRPr>
            </a:pPr>
            <a:r>
              <a:rPr sz="2800" b="1" dirty="0" err="1">
                <a:solidFill>
                  <a:srgbClr val="FFFFFF"/>
                </a:solidFill>
              </a:rPr>
              <a:t>Démo</a:t>
            </a:r>
            <a:r>
              <a:rPr sz="2800" b="1" dirty="0">
                <a:solidFill>
                  <a:srgbClr val="FFFFFF"/>
                </a:solidFill>
              </a:rPr>
              <a:t> / Captures </a:t>
            </a:r>
            <a:r>
              <a:rPr sz="2800" b="1" dirty="0" err="1">
                <a:solidFill>
                  <a:srgbClr val="FFFFFF"/>
                </a:solidFill>
              </a:rPr>
              <a:t>d’écran</a:t>
            </a:r>
            <a:endParaRPr sz="2800" b="1" dirty="0">
              <a:solidFill>
                <a:srgbClr val="FFFFFF"/>
              </a:solidFill>
            </a:endParaRPr>
          </a:p>
        </p:txBody>
      </p:sp>
      <p:sp>
        <p:nvSpPr>
          <p:cNvPr id="6" name="Text 3"/>
          <p:cNvSpPr/>
          <p:nvPr/>
        </p:nvSpPr>
        <p:spPr>
          <a:xfrm>
            <a:off x="731520" y="1097280"/>
            <a:ext cx="10728655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>
              <a:defRPr>
                <a:solidFill>
                  <a:srgbClr val="FFFFFF"/>
                </a:solidFill>
              </a:defRPr>
            </a:pPr>
            <a:r>
              <a:rPr>
                <a:solidFill>
                  <a:srgbClr val="FFFFFF"/>
                </a:solidFill>
              </a:rPr>
              <a:t>Résultats sémantiques avec scores de similarité</a:t>
            </a:r>
          </a:p>
        </p:txBody>
      </p:sp>
      <p:sp>
        <p:nvSpPr>
          <p:cNvPr id="7" name="Shape 4"/>
          <p:cNvSpPr/>
          <p:nvPr/>
        </p:nvSpPr>
        <p:spPr>
          <a:xfrm>
            <a:off x="731520" y="1435608"/>
            <a:ext cx="2194560" cy="54864"/>
          </a:xfrm>
          <a:prstGeom prst="rect">
            <a:avLst/>
          </a:prstGeom>
          <a:solidFill>
            <a:srgbClr val="7C3AED"/>
          </a:solidFill>
          <a:ln w="12700">
            <a:solidFill>
              <a:srgbClr val="7C3AED"/>
            </a:solidFill>
            <a:prstDash val="solid"/>
          </a:ln>
          <a:effectLst>
            <a:outerShdw blurRad="38100" dist="19050" dir="2700000" algn="bl" rotWithShape="0">
              <a:srgbClr val="000000">
                <a:alpha val="25000"/>
              </a:srgbClr>
            </a:outerShdw>
          </a:effectLst>
        </p:spPr>
        <p:txBody>
          <a:bodyPr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" name="Shape 5"/>
          <p:cNvSpPr/>
          <p:nvPr/>
        </p:nvSpPr>
        <p:spPr>
          <a:xfrm>
            <a:off x="2971800" y="1435608"/>
            <a:ext cx="1097280" cy="54864"/>
          </a:xfrm>
          <a:prstGeom prst="rect">
            <a:avLst/>
          </a:prstGeom>
          <a:solidFill>
            <a:srgbClr val="3B82F6"/>
          </a:solidFill>
          <a:ln w="12700">
            <a:solidFill>
              <a:srgbClr val="3B82F6"/>
            </a:solidFill>
            <a:prstDash val="solid"/>
          </a:ln>
          <a:effectLst>
            <a:outerShdw blurRad="38100" dist="19050" dir="2700000" algn="bl" rotWithShape="0">
              <a:srgbClr val="000000">
                <a:alpha val="25000"/>
              </a:srgbClr>
            </a:outerShdw>
          </a:effectLst>
        </p:spPr>
        <p:txBody>
          <a:bodyPr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" name="Shape 6"/>
          <p:cNvSpPr/>
          <p:nvPr/>
        </p:nvSpPr>
        <p:spPr>
          <a:xfrm>
            <a:off x="822960" y="1828800"/>
            <a:ext cx="11109960" cy="3931920"/>
          </a:xfrm>
          <a:prstGeom prst="roundRect">
            <a:avLst/>
          </a:prstGeom>
          <a:solidFill>
            <a:srgbClr val="11132A">
              <a:alpha val="92000"/>
            </a:srgbClr>
          </a:solidFill>
          <a:ln w="15240">
            <a:solidFill>
              <a:srgbClr val="2A2D55">
                <a:alpha val="75000"/>
              </a:srgbClr>
            </a:solidFill>
            <a:prstDash val="solid"/>
          </a:ln>
          <a:effectLst>
            <a:outerShdw blurRad="50800" dist="25400" dir="2700000" algn="bl" rotWithShape="0">
              <a:srgbClr val="000000">
                <a:alpha val="25000"/>
              </a:srgbClr>
            </a:outerShdw>
          </a:effectLst>
        </p:spPr>
        <p:txBody>
          <a:bodyPr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" name="Text 7"/>
          <p:cNvSpPr/>
          <p:nvPr/>
        </p:nvSpPr>
        <p:spPr>
          <a:xfrm>
            <a:off x="1051560" y="5989320"/>
            <a:ext cx="109728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>
              <a:defRPr>
                <a:solidFill>
                  <a:srgbClr val="FFFFFF"/>
                </a:solidFill>
              </a:defRPr>
            </a:pPr>
            <a:r>
              <a:rPr>
                <a:solidFill>
                  <a:srgbClr val="FFFFFF"/>
                </a:solidFill>
              </a:rPr>
              <a:t>Points clés : upload → recherche → résultats classés</a:t>
            </a:r>
          </a:p>
        </p:txBody>
      </p:sp>
      <p:sp>
        <p:nvSpPr>
          <p:cNvPr id="12" name="Text 8"/>
          <p:cNvSpPr/>
          <p:nvPr/>
        </p:nvSpPr>
        <p:spPr>
          <a:xfrm>
            <a:off x="11368735" y="201168"/>
            <a:ext cx="54864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r">
              <a:buNone/>
              <a:defRPr>
                <a:solidFill>
                  <a:srgbClr val="FFFFFF"/>
                </a:solidFill>
              </a:defRPr>
            </a:pPr>
            <a:r>
              <a:rPr lang="en-US" sz="1200" dirty="0">
                <a:solidFill>
                  <a:srgbClr val="FFFFF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09</a:t>
            </a:r>
            <a:endParaRPr lang="en-US" sz="1200" dirty="0"/>
          </a:p>
        </p:txBody>
      </p:sp>
      <p:pic>
        <p:nvPicPr>
          <p:cNvPr id="13" name="Picture 12" descr="UIR-removebg-preview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77600" y="137160"/>
            <a:ext cx="685800" cy="58944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ptos Display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1033</Words>
  <Application>Microsoft Office PowerPoint</Application>
  <PresentationFormat>Widescreen</PresentationFormat>
  <Paragraphs>144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Aptos</vt:lpstr>
      <vt:lpstr>Aptos Display</vt:lpstr>
      <vt:lpstr>Arial</vt:lpstr>
      <vt:lpstr>Consolas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Semantic Document Search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Semantic Document Search - AI-Powered Document Search Application</dc:subject>
  <dc:creator>AI University Project</dc:creator>
  <cp:lastModifiedBy>Anas ELKHABBAZ</cp:lastModifiedBy>
  <cp:revision>2</cp:revision>
  <dcterms:created xsi:type="dcterms:W3CDTF">2026-01-15T15:33:03Z</dcterms:created>
  <dcterms:modified xsi:type="dcterms:W3CDTF">2026-01-15T21:29:30Z</dcterms:modified>
</cp:coreProperties>
</file>